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y="5143500" cx="9144000"/>
  <p:notesSz cx="6858000" cy="9144000"/>
  <p:embeddedFontLst>
    <p:embeddedFont>
      <p:font typeface="Nunito"/>
      <p:regular r:id="rId75"/>
      <p:bold r:id="rId76"/>
      <p:italic r:id="rId77"/>
      <p:boldItalic r:id="rId78"/>
    </p:embeddedFont>
    <p:embeddedFont>
      <p:font typeface="Lora"/>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ourtney Peck - NOAA Affiliat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E5D3C27-EA03-48BB-981C-1C2BD522AA71}">
  <a:tblStyle styleId="{5E5D3C27-EA03-48BB-981C-1C2BD522AA7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8072434-E87A-4781-8F85-D745EAA06FD1}" styleName="Table_1">
    <a:wholeTbl>
      <a:tcTxStyle b="off" i="off">
        <a:font>
          <a:latin typeface="Calibri"/>
          <a:ea typeface="Calibri"/>
          <a:cs typeface="Calibri"/>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Lora-bold.fntdata"/><Relationship Id="rId82" Type="http://schemas.openxmlformats.org/officeDocument/2006/relationships/font" Target="fonts/Lora-boldItalic.fntdata"/><Relationship Id="rId81" Type="http://schemas.openxmlformats.org/officeDocument/2006/relationships/font" Target="fonts/Lora-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font" Target="fonts/Nunito-regular.fntdata"/><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font" Target="fonts/Nunito-italic.fntdata"/><Relationship Id="rId32" Type="http://schemas.openxmlformats.org/officeDocument/2006/relationships/slide" Target="slides/slide25.xml"/><Relationship Id="rId76" Type="http://schemas.openxmlformats.org/officeDocument/2006/relationships/font" Target="fonts/Nunito-bold.fntdata"/><Relationship Id="rId35" Type="http://schemas.openxmlformats.org/officeDocument/2006/relationships/slide" Target="slides/slide28.xml"/><Relationship Id="rId79" Type="http://schemas.openxmlformats.org/officeDocument/2006/relationships/font" Target="fonts/Lora-regular.fntdata"/><Relationship Id="rId34" Type="http://schemas.openxmlformats.org/officeDocument/2006/relationships/slide" Target="slides/slide27.xml"/><Relationship Id="rId78" Type="http://schemas.openxmlformats.org/officeDocument/2006/relationships/font" Target="fonts/Nunito-boldItalic.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11-03T23:50:14.843">
    <p:pos x="2921" y="770"/>
    <p:text>Only show 131 and 304 maybe? Keep the rest as backup. Then can show the degradation  trends for these 2 channels, which will transition nicely to the EXIS comparisons and the table of degradations.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829dc8112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9829dc8112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Title to emphasize SWPC L2 production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9f0e0c450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9f0e0c450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9f0e0c4501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9f0e0c4501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9829dc8112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9829dc8112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9ca9304f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9ca9304f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665 just closed!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9b36f2f3a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9b36f2f3a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53bf9969b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3bf9969b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53bf9969b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53bf9969b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53bf9969b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3bf9969b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53bf9969b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53bf9969b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9829dc8112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9829dc8112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53bf9969b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3bf9969b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9829dc8112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9829dc8112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53bf9969b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53bf9969b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a72046de5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a72046de5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53bf9969be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3bf9969b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a72046de5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a72046de5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a72046de5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a72046de5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a61a300fc5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a61a300fc5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a0734b634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a0734b634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a61a300fc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a61a300fc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9829dc8112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9829dc8112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a61a300fc5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a61a300fc5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a61a300fc5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a61a300fc5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a61a300fc5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a61a300fc5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a61a300fc5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a61a300fc5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a61a300fc5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a61a300fc5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a61a300fc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a61a300fc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external absolute reference!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9f0e0c450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9f0e0c450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9f0e0c4501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9f0e0c4501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9f0e0c4501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9f0e0c4501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9f0e0c4501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9f0e0c4501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9829dc8112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9829dc8112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9f0e0c4501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9f0e0c4501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9f0e0c4501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9f0e0c4501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9f0e0c4501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9f0e0c4501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a72046de53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a72046de53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a0734b634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a0734b6343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a0734b634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a0734b634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a0734b6343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a0734b6343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a0734b634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a0734b6343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a0734b6343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a0734b634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9fb642f40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9fb642f40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Rocket underflights for SDO delayed due to COVID-19!</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9829dc8112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9829dc8112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9829dc8112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9829dc8112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a72046de5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a72046de5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53bf9969b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53bf9969b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9f0e0c4501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9f0e0c4501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9829dc8112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9829dc8112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9f0e0c450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9f0e0c450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9f0e0c450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9f0e0c450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9829dc8112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9829dc8112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9f0e0c4501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9f0e0c4501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9f0e0c4501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9f0e0c4501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9829dc811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9829dc811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9f0e0c4501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9f0e0c4501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9f0e0c4501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9f0e0c4501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9f0e0c4501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9f0e0c4501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9f0e0c4501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9f0e0c4501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9f0e0c4501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9f0e0c4501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9f0e0c4501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9f0e0c4501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9f0e0c450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9f0e0c450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9f0e0c4501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9f0e0c4501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9829dc8112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9829dc811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9829dc8112_3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9829dc8112_3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9829dc8112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9829dc8112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6376359" y="0"/>
            <a:ext cx="2767634" cy="5143503"/>
          </a:xfrm>
          <a:prstGeom prst="rect">
            <a:avLst/>
          </a:prstGeom>
          <a:noFill/>
          <a:ln>
            <a:noFill/>
          </a:ln>
        </p:spPr>
      </p:pic>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5180700" cy="7557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6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0000"/>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6376359" y="0"/>
            <a:ext cx="2767634" cy="5143503"/>
          </a:xfrm>
          <a:prstGeom prst="rect">
            <a:avLst/>
          </a:prstGeom>
          <a:noFill/>
          <a:ln>
            <a:noFill/>
          </a:ln>
        </p:spPr>
      </p:pic>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1pPr>
            <a:lvl2pPr lvl="1">
              <a:spcBef>
                <a:spcPts val="0"/>
              </a:spcBef>
              <a:spcAft>
                <a:spcPts val="0"/>
              </a:spcAft>
              <a:buClr>
                <a:schemeClr val="dk1"/>
              </a:buClr>
              <a:buSzPts val="2800"/>
              <a:buFont typeface="Lora"/>
              <a:buNone/>
              <a:defRPr sz="2800">
                <a:solidFill>
                  <a:schemeClr val="dk1"/>
                </a:solidFill>
                <a:latin typeface="Lora"/>
                <a:ea typeface="Lora"/>
                <a:cs typeface="Lora"/>
                <a:sym typeface="Lora"/>
              </a:defRPr>
            </a:lvl2pPr>
            <a:lvl3pPr lvl="2">
              <a:spcBef>
                <a:spcPts val="0"/>
              </a:spcBef>
              <a:spcAft>
                <a:spcPts val="0"/>
              </a:spcAft>
              <a:buClr>
                <a:schemeClr val="dk1"/>
              </a:buClr>
              <a:buSzPts val="2800"/>
              <a:buFont typeface="Lora"/>
              <a:buNone/>
              <a:defRPr sz="2800">
                <a:solidFill>
                  <a:schemeClr val="dk1"/>
                </a:solidFill>
                <a:latin typeface="Lora"/>
                <a:ea typeface="Lora"/>
                <a:cs typeface="Lora"/>
                <a:sym typeface="Lora"/>
              </a:defRPr>
            </a:lvl3pPr>
            <a:lvl4pPr lvl="3">
              <a:spcBef>
                <a:spcPts val="0"/>
              </a:spcBef>
              <a:spcAft>
                <a:spcPts val="0"/>
              </a:spcAft>
              <a:buClr>
                <a:schemeClr val="dk1"/>
              </a:buClr>
              <a:buSzPts val="2800"/>
              <a:buFont typeface="Lora"/>
              <a:buNone/>
              <a:defRPr sz="2800">
                <a:solidFill>
                  <a:schemeClr val="dk1"/>
                </a:solidFill>
                <a:latin typeface="Lora"/>
                <a:ea typeface="Lora"/>
                <a:cs typeface="Lora"/>
                <a:sym typeface="Lora"/>
              </a:defRPr>
            </a:lvl4pPr>
            <a:lvl5pPr lvl="4">
              <a:spcBef>
                <a:spcPts val="0"/>
              </a:spcBef>
              <a:spcAft>
                <a:spcPts val="0"/>
              </a:spcAft>
              <a:buClr>
                <a:schemeClr val="dk1"/>
              </a:buClr>
              <a:buSzPts val="2800"/>
              <a:buFont typeface="Lora"/>
              <a:buNone/>
              <a:defRPr sz="2800">
                <a:solidFill>
                  <a:schemeClr val="dk1"/>
                </a:solidFill>
                <a:latin typeface="Lora"/>
                <a:ea typeface="Lora"/>
                <a:cs typeface="Lora"/>
                <a:sym typeface="Lora"/>
              </a:defRPr>
            </a:lvl5pPr>
            <a:lvl6pPr lvl="5">
              <a:spcBef>
                <a:spcPts val="0"/>
              </a:spcBef>
              <a:spcAft>
                <a:spcPts val="0"/>
              </a:spcAft>
              <a:buClr>
                <a:schemeClr val="dk1"/>
              </a:buClr>
              <a:buSzPts val="2800"/>
              <a:buFont typeface="Lora"/>
              <a:buNone/>
              <a:defRPr sz="2800">
                <a:solidFill>
                  <a:schemeClr val="dk1"/>
                </a:solidFill>
                <a:latin typeface="Lora"/>
                <a:ea typeface="Lora"/>
                <a:cs typeface="Lora"/>
                <a:sym typeface="Lora"/>
              </a:defRPr>
            </a:lvl6pPr>
            <a:lvl7pPr lvl="6">
              <a:spcBef>
                <a:spcPts val="0"/>
              </a:spcBef>
              <a:spcAft>
                <a:spcPts val="0"/>
              </a:spcAft>
              <a:buClr>
                <a:schemeClr val="dk1"/>
              </a:buClr>
              <a:buSzPts val="2800"/>
              <a:buFont typeface="Lora"/>
              <a:buNone/>
              <a:defRPr sz="2800">
                <a:solidFill>
                  <a:schemeClr val="dk1"/>
                </a:solidFill>
                <a:latin typeface="Lora"/>
                <a:ea typeface="Lora"/>
                <a:cs typeface="Lora"/>
                <a:sym typeface="Lora"/>
              </a:defRPr>
            </a:lvl7pPr>
            <a:lvl8pPr lvl="7">
              <a:spcBef>
                <a:spcPts val="0"/>
              </a:spcBef>
              <a:spcAft>
                <a:spcPts val="0"/>
              </a:spcAft>
              <a:buClr>
                <a:schemeClr val="dk1"/>
              </a:buClr>
              <a:buSzPts val="2800"/>
              <a:buFont typeface="Lora"/>
              <a:buNone/>
              <a:defRPr sz="2800">
                <a:solidFill>
                  <a:schemeClr val="dk1"/>
                </a:solidFill>
                <a:latin typeface="Lora"/>
                <a:ea typeface="Lora"/>
                <a:cs typeface="Lora"/>
                <a:sym typeface="Lora"/>
              </a:defRPr>
            </a:lvl8pPr>
            <a:lvl9pPr lvl="8">
              <a:spcBef>
                <a:spcPts val="0"/>
              </a:spcBef>
              <a:spcAft>
                <a:spcPts val="0"/>
              </a:spcAft>
              <a:buClr>
                <a:schemeClr val="dk1"/>
              </a:buClr>
              <a:buSzPts val="2800"/>
              <a:buFont typeface="Lora"/>
              <a:buNone/>
              <a:defRPr sz="2800">
                <a:solidFill>
                  <a:schemeClr val="dk1"/>
                </a:solidFill>
                <a:latin typeface="Lora"/>
                <a:ea typeface="Lora"/>
                <a:cs typeface="Lora"/>
                <a:sym typeface="Lora"/>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Nunito"/>
              <a:buChar char="●"/>
              <a:defRPr sz="1800">
                <a:solidFill>
                  <a:schemeClr val="lt2"/>
                </a:solidFill>
                <a:latin typeface="Nunito"/>
                <a:ea typeface="Nunito"/>
                <a:cs typeface="Nunito"/>
                <a:sym typeface="Nunito"/>
              </a:defRPr>
            </a:lvl1pPr>
            <a:lvl2pPr indent="-317500" lvl="1" marL="9144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2pPr>
            <a:lvl3pPr indent="-317500" lvl="2" marL="13716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3pPr>
            <a:lvl4pPr indent="-317500" lvl="3" marL="18288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4pPr>
            <a:lvl5pPr indent="-317500" lvl="4" marL="22860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5pPr>
            <a:lvl6pPr indent="-317500" lvl="5" marL="27432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6pPr>
            <a:lvl7pPr indent="-317500" lvl="6" marL="32004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7pPr>
            <a:lvl8pPr indent="-317500" lvl="7" marL="36576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8pPr>
            <a:lvl9pPr indent="-317500" lvl="8" marL="4114800">
              <a:lnSpc>
                <a:spcPct val="115000"/>
              </a:lnSpc>
              <a:spcBef>
                <a:spcPts val="1600"/>
              </a:spcBef>
              <a:spcAft>
                <a:spcPts val="1600"/>
              </a:spcAft>
              <a:buClr>
                <a:schemeClr val="lt2"/>
              </a:buClr>
              <a:buSzPts val="1400"/>
              <a:buFont typeface="Nunito"/>
              <a:buChar char="■"/>
              <a:defRPr>
                <a:solidFill>
                  <a:schemeClr val="lt2"/>
                </a:solidFill>
                <a:latin typeface="Nunito"/>
                <a:ea typeface="Nunito"/>
                <a:cs typeface="Nunito"/>
                <a:sym typeface="Nunito"/>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2.png"/><Relationship Id="rId8"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21.png"/><Relationship Id="rId8"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42.png"/><Relationship Id="rId12"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24.png"/><Relationship Id="rId5" Type="http://schemas.openxmlformats.org/officeDocument/2006/relationships/image" Target="../media/image29.png"/><Relationship Id="rId6" Type="http://schemas.openxmlformats.org/officeDocument/2006/relationships/image" Target="../media/image33.png"/><Relationship Id="rId7" Type="http://schemas.openxmlformats.org/officeDocument/2006/relationships/image" Target="../media/image23.png"/><Relationship Id="rId8"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46.png"/><Relationship Id="rId6" Type="http://schemas.openxmlformats.org/officeDocument/2006/relationships/image" Target="../media/image35.png"/><Relationship Id="rId7"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comments" Target="../comments/comment1.xml"/><Relationship Id="rId4" Type="http://schemas.openxmlformats.org/officeDocument/2006/relationships/image" Target="../media/image59.png"/><Relationship Id="rId5"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66.png"/><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hyperlink" Target="http://drive.google.com/file/d/1v4f1L_S8DBqPBVIr7IUCzVbyDaaLFFpD/view" TargetMode="Externa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777650" y="971713"/>
            <a:ext cx="67959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rPr>
              <a:t>GOES-16 Full Maturity PS-PVR</a:t>
            </a:r>
            <a:endParaRPr>
              <a:solidFill>
                <a:srgbClr val="FFFFFF"/>
              </a:solidFill>
            </a:endParaRPr>
          </a:p>
        </p:txBody>
      </p:sp>
      <p:sp>
        <p:nvSpPr>
          <p:cNvPr id="57" name="Google Shape;57;p13"/>
          <p:cNvSpPr txBox="1"/>
          <p:nvPr>
            <p:ph idx="1" type="subTitle"/>
          </p:nvPr>
        </p:nvSpPr>
        <p:spPr>
          <a:xfrm>
            <a:off x="777650" y="3158088"/>
            <a:ext cx="6795900" cy="101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Solar UltraViolet Imager</a:t>
            </a:r>
            <a:endParaRPr/>
          </a:p>
          <a:p>
            <a:pPr indent="0" lvl="0" marL="0" rtl="0" algn="ctr">
              <a:spcBef>
                <a:spcPts val="0"/>
              </a:spcBef>
              <a:spcAft>
                <a:spcPts val="0"/>
              </a:spcAft>
              <a:buNone/>
            </a:pPr>
            <a:r>
              <a:rPr lang="en" sz="2400"/>
              <a:t>5</a:t>
            </a:r>
            <a:r>
              <a:rPr lang="en" sz="2400"/>
              <a:t> November 2020</a:t>
            </a:r>
            <a:endParaRPr sz="2400"/>
          </a:p>
        </p:txBody>
      </p:sp>
      <p:pic>
        <p:nvPicPr>
          <p:cNvPr id="58" name="Google Shape;58;p13"/>
          <p:cNvPicPr preferRelativeResize="0"/>
          <p:nvPr/>
        </p:nvPicPr>
        <p:blipFill>
          <a:blip r:embed="rId3">
            <a:alphaModFix/>
          </a:blip>
          <a:stretch>
            <a:fillRect/>
          </a:stretch>
        </p:blipFill>
        <p:spPr>
          <a:xfrm>
            <a:off x="92575" y="113900"/>
            <a:ext cx="1587722" cy="1013700"/>
          </a:xfrm>
          <a:prstGeom prst="rect">
            <a:avLst/>
          </a:prstGeom>
          <a:noFill/>
          <a:ln>
            <a:noFill/>
          </a:ln>
        </p:spPr>
      </p:pic>
      <p:pic>
        <p:nvPicPr>
          <p:cNvPr id="59" name="Google Shape;59;p13"/>
          <p:cNvPicPr preferRelativeResize="0"/>
          <p:nvPr/>
        </p:nvPicPr>
        <p:blipFill>
          <a:blip r:embed="rId4">
            <a:alphaModFix/>
          </a:blip>
          <a:stretch>
            <a:fillRect/>
          </a:stretch>
        </p:blipFill>
        <p:spPr>
          <a:xfrm>
            <a:off x="6559850" y="132800"/>
            <a:ext cx="1013700" cy="1013700"/>
          </a:xfrm>
          <a:prstGeom prst="rect">
            <a:avLst/>
          </a:prstGeom>
          <a:noFill/>
          <a:ln>
            <a:noFill/>
          </a:ln>
        </p:spPr>
      </p:pic>
      <p:pic>
        <p:nvPicPr>
          <p:cNvPr id="60" name="Google Shape;60;p13"/>
          <p:cNvPicPr preferRelativeResize="0"/>
          <p:nvPr/>
        </p:nvPicPr>
        <p:blipFill>
          <a:blip r:embed="rId5">
            <a:alphaModFix/>
          </a:blip>
          <a:stretch>
            <a:fillRect/>
          </a:stretch>
        </p:blipFill>
        <p:spPr>
          <a:xfrm>
            <a:off x="7728030" y="132800"/>
            <a:ext cx="1319570" cy="1090800"/>
          </a:xfrm>
          <a:prstGeom prst="rect">
            <a:avLst/>
          </a:prstGeom>
          <a:noFill/>
          <a:ln>
            <a:noFill/>
          </a:ln>
        </p:spPr>
      </p:pic>
      <p:sp>
        <p:nvSpPr>
          <p:cNvPr id="61" name="Google Shape;61;p13"/>
          <p:cNvSpPr txBox="1"/>
          <p:nvPr>
            <p:ph idx="1" type="subTitle"/>
          </p:nvPr>
        </p:nvSpPr>
        <p:spPr>
          <a:xfrm>
            <a:off x="777650" y="4119347"/>
            <a:ext cx="6795900" cy="797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t>Jonathan Darnel, Daniel B. Seaton, Courtney Peck, Christian Bethge</a:t>
            </a:r>
            <a:endParaRPr sz="2300"/>
          </a:p>
          <a:p>
            <a:pPr indent="0" lvl="0" marL="0" rtl="0" algn="ctr">
              <a:spcBef>
                <a:spcPts val="0"/>
              </a:spcBef>
              <a:spcAft>
                <a:spcPts val="0"/>
              </a:spcAft>
              <a:buNone/>
            </a:pPr>
            <a:r>
              <a:rPr lang="en" sz="1300"/>
              <a:t>GOES-R Calibration Working Group, University of Colorado, CIRES, NOAA-NCEI</a:t>
            </a:r>
            <a:endParaRPr sz="1300"/>
          </a:p>
        </p:txBody>
      </p:sp>
      <p:sp>
        <p:nvSpPr>
          <p:cNvPr id="62" name="Google Shape;62;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pic>
        <p:nvPicPr>
          <p:cNvPr id="138" name="Google Shape;138;p22"/>
          <p:cNvPicPr preferRelativeResize="0"/>
          <p:nvPr/>
        </p:nvPicPr>
        <p:blipFill>
          <a:blip r:embed="rId3">
            <a:alphaModFix/>
          </a:blip>
          <a:stretch>
            <a:fillRect/>
          </a:stretch>
        </p:blipFill>
        <p:spPr>
          <a:xfrm>
            <a:off x="537650" y="1512075"/>
            <a:ext cx="1662147" cy="1662154"/>
          </a:xfrm>
          <a:prstGeom prst="rect">
            <a:avLst/>
          </a:prstGeom>
          <a:noFill/>
          <a:ln>
            <a:noFill/>
          </a:ln>
        </p:spPr>
      </p:pic>
      <p:pic>
        <p:nvPicPr>
          <p:cNvPr id="139" name="Google Shape;139;p22"/>
          <p:cNvPicPr preferRelativeResize="0"/>
          <p:nvPr/>
        </p:nvPicPr>
        <p:blipFill>
          <a:blip r:embed="rId4">
            <a:alphaModFix/>
          </a:blip>
          <a:stretch>
            <a:fillRect/>
          </a:stretch>
        </p:blipFill>
        <p:spPr>
          <a:xfrm>
            <a:off x="2220773" y="1450200"/>
            <a:ext cx="1662147" cy="1662154"/>
          </a:xfrm>
          <a:prstGeom prst="rect">
            <a:avLst/>
          </a:prstGeom>
          <a:noFill/>
          <a:ln>
            <a:noFill/>
          </a:ln>
        </p:spPr>
      </p:pic>
      <p:pic>
        <p:nvPicPr>
          <p:cNvPr id="140" name="Google Shape;140;p22"/>
          <p:cNvPicPr preferRelativeResize="0"/>
          <p:nvPr/>
        </p:nvPicPr>
        <p:blipFill>
          <a:blip r:embed="rId5">
            <a:alphaModFix/>
          </a:blip>
          <a:stretch>
            <a:fillRect/>
          </a:stretch>
        </p:blipFill>
        <p:spPr>
          <a:xfrm>
            <a:off x="3882925" y="1450202"/>
            <a:ext cx="1662147" cy="1662154"/>
          </a:xfrm>
          <a:prstGeom prst="rect">
            <a:avLst/>
          </a:prstGeom>
          <a:noFill/>
          <a:ln>
            <a:noFill/>
          </a:ln>
        </p:spPr>
      </p:pic>
      <p:pic>
        <p:nvPicPr>
          <p:cNvPr id="141" name="Google Shape;141;p22"/>
          <p:cNvPicPr preferRelativeResize="0"/>
          <p:nvPr/>
        </p:nvPicPr>
        <p:blipFill rotWithShape="1">
          <a:blip r:embed="rId6">
            <a:alphaModFix/>
          </a:blip>
          <a:srcRect b="-10302" l="0" r="-10302" t="0"/>
          <a:stretch/>
        </p:blipFill>
        <p:spPr>
          <a:xfrm>
            <a:off x="451998" y="3112341"/>
            <a:ext cx="1833453" cy="1833459"/>
          </a:xfrm>
          <a:prstGeom prst="rect">
            <a:avLst/>
          </a:prstGeom>
          <a:noFill/>
          <a:ln>
            <a:noFill/>
          </a:ln>
        </p:spPr>
      </p:pic>
      <p:pic>
        <p:nvPicPr>
          <p:cNvPr id="142" name="Google Shape;142;p22"/>
          <p:cNvPicPr preferRelativeResize="0"/>
          <p:nvPr/>
        </p:nvPicPr>
        <p:blipFill>
          <a:blip r:embed="rId7">
            <a:alphaModFix/>
          </a:blip>
          <a:stretch>
            <a:fillRect/>
          </a:stretch>
        </p:blipFill>
        <p:spPr>
          <a:xfrm>
            <a:off x="2220777" y="3112350"/>
            <a:ext cx="1662150" cy="1662150"/>
          </a:xfrm>
          <a:prstGeom prst="rect">
            <a:avLst/>
          </a:prstGeom>
          <a:noFill/>
          <a:ln>
            <a:noFill/>
          </a:ln>
        </p:spPr>
      </p:pic>
      <p:pic>
        <p:nvPicPr>
          <p:cNvPr id="143" name="Google Shape;143;p22"/>
          <p:cNvPicPr preferRelativeResize="0"/>
          <p:nvPr/>
        </p:nvPicPr>
        <p:blipFill rotWithShape="1">
          <a:blip r:embed="rId8">
            <a:alphaModFix/>
          </a:blip>
          <a:srcRect b="-9194" l="0" r="-9194" t="0"/>
          <a:stretch/>
        </p:blipFill>
        <p:spPr>
          <a:xfrm>
            <a:off x="3882925" y="3026700"/>
            <a:ext cx="1833450" cy="1833450"/>
          </a:xfrm>
          <a:prstGeom prst="rect">
            <a:avLst/>
          </a:prstGeom>
          <a:noFill/>
          <a:ln>
            <a:noFill/>
          </a:ln>
        </p:spPr>
      </p:pic>
      <p:pic>
        <p:nvPicPr>
          <p:cNvPr id="144" name="Google Shape;144;p22"/>
          <p:cNvPicPr preferRelativeResize="0"/>
          <p:nvPr/>
        </p:nvPicPr>
        <p:blipFill>
          <a:blip r:embed="rId9">
            <a:alphaModFix/>
          </a:blip>
          <a:stretch>
            <a:fillRect/>
          </a:stretch>
        </p:blipFill>
        <p:spPr>
          <a:xfrm>
            <a:off x="5492138" y="1714412"/>
            <a:ext cx="3264424" cy="2611526"/>
          </a:xfrm>
          <a:prstGeom prst="rect">
            <a:avLst/>
          </a:prstGeom>
          <a:noFill/>
          <a:ln>
            <a:noFill/>
          </a:ln>
        </p:spPr>
      </p:pic>
      <p:pic>
        <p:nvPicPr>
          <p:cNvPr id="145" name="Google Shape;145;p22"/>
          <p:cNvPicPr preferRelativeResize="0"/>
          <p:nvPr/>
        </p:nvPicPr>
        <p:blipFill>
          <a:blip r:embed="rId10">
            <a:alphaModFix/>
          </a:blip>
          <a:stretch>
            <a:fillRect/>
          </a:stretch>
        </p:blipFill>
        <p:spPr>
          <a:xfrm>
            <a:off x="5838974" y="2072425"/>
            <a:ext cx="1895501" cy="1895501"/>
          </a:xfrm>
          <a:prstGeom prst="rect">
            <a:avLst/>
          </a:prstGeom>
          <a:noFill/>
          <a:ln>
            <a:noFill/>
          </a:ln>
        </p:spPr>
      </p:pic>
      <p:sp>
        <p:nvSpPr>
          <p:cNvPr id="146" name="Google Shape;146;p22"/>
          <p:cNvSpPr txBox="1"/>
          <p:nvPr>
            <p:ph idx="4294967295" type="title"/>
          </p:nvPr>
        </p:nvSpPr>
        <p:spPr>
          <a:xfrm>
            <a:off x="330450" y="151125"/>
            <a:ext cx="8426400" cy="101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Overview of SUVI</a:t>
            </a:r>
            <a:endParaRPr/>
          </a:p>
          <a:p>
            <a:pPr indent="0" lvl="0" marL="0" rtl="0" algn="ctr">
              <a:spcBef>
                <a:spcPts val="0"/>
              </a:spcBef>
              <a:spcAft>
                <a:spcPts val="0"/>
              </a:spcAft>
              <a:buNone/>
            </a:pPr>
            <a:r>
              <a:rPr lang="en" sz="2400"/>
              <a:t>Composite Images and Thematic Maps</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2" name="Google Shape;152;p23"/>
          <p:cNvPicPr preferRelativeResize="0"/>
          <p:nvPr/>
        </p:nvPicPr>
        <p:blipFill>
          <a:blip r:embed="rId3">
            <a:alphaModFix/>
          </a:blip>
          <a:stretch>
            <a:fillRect/>
          </a:stretch>
        </p:blipFill>
        <p:spPr>
          <a:xfrm>
            <a:off x="381000" y="838204"/>
            <a:ext cx="2488696" cy="1933784"/>
          </a:xfrm>
          <a:prstGeom prst="rect">
            <a:avLst/>
          </a:prstGeom>
          <a:noFill/>
          <a:ln>
            <a:noFill/>
          </a:ln>
        </p:spPr>
      </p:pic>
      <p:pic>
        <p:nvPicPr>
          <p:cNvPr id="153" name="Google Shape;153;p23"/>
          <p:cNvPicPr preferRelativeResize="0"/>
          <p:nvPr/>
        </p:nvPicPr>
        <p:blipFill>
          <a:blip r:embed="rId4">
            <a:alphaModFix/>
          </a:blip>
          <a:stretch>
            <a:fillRect/>
          </a:stretch>
        </p:blipFill>
        <p:spPr>
          <a:xfrm>
            <a:off x="3026464" y="838204"/>
            <a:ext cx="2488696" cy="1933775"/>
          </a:xfrm>
          <a:prstGeom prst="rect">
            <a:avLst/>
          </a:prstGeom>
          <a:noFill/>
          <a:ln>
            <a:noFill/>
          </a:ln>
        </p:spPr>
      </p:pic>
      <p:pic>
        <p:nvPicPr>
          <p:cNvPr id="154" name="Google Shape;154;p23"/>
          <p:cNvPicPr preferRelativeResize="0"/>
          <p:nvPr/>
        </p:nvPicPr>
        <p:blipFill>
          <a:blip r:embed="rId5">
            <a:alphaModFix/>
          </a:blip>
          <a:stretch>
            <a:fillRect/>
          </a:stretch>
        </p:blipFill>
        <p:spPr>
          <a:xfrm>
            <a:off x="5671929" y="838200"/>
            <a:ext cx="2488696" cy="1933763"/>
          </a:xfrm>
          <a:prstGeom prst="rect">
            <a:avLst/>
          </a:prstGeom>
          <a:noFill/>
          <a:ln>
            <a:noFill/>
          </a:ln>
        </p:spPr>
      </p:pic>
      <p:pic>
        <p:nvPicPr>
          <p:cNvPr id="155" name="Google Shape;155;p23"/>
          <p:cNvPicPr preferRelativeResize="0"/>
          <p:nvPr/>
        </p:nvPicPr>
        <p:blipFill>
          <a:blip r:embed="rId6">
            <a:alphaModFix/>
          </a:blip>
          <a:stretch>
            <a:fillRect/>
          </a:stretch>
        </p:blipFill>
        <p:spPr>
          <a:xfrm>
            <a:off x="381000" y="2972688"/>
            <a:ext cx="2488696" cy="1933763"/>
          </a:xfrm>
          <a:prstGeom prst="rect">
            <a:avLst/>
          </a:prstGeom>
          <a:noFill/>
          <a:ln>
            <a:noFill/>
          </a:ln>
        </p:spPr>
      </p:pic>
      <p:pic>
        <p:nvPicPr>
          <p:cNvPr id="156" name="Google Shape;156;p23"/>
          <p:cNvPicPr preferRelativeResize="0"/>
          <p:nvPr/>
        </p:nvPicPr>
        <p:blipFill>
          <a:blip r:embed="rId7">
            <a:alphaModFix/>
          </a:blip>
          <a:stretch>
            <a:fillRect/>
          </a:stretch>
        </p:blipFill>
        <p:spPr>
          <a:xfrm>
            <a:off x="3026464" y="2934401"/>
            <a:ext cx="2488696" cy="1933763"/>
          </a:xfrm>
          <a:prstGeom prst="rect">
            <a:avLst/>
          </a:prstGeom>
          <a:noFill/>
          <a:ln>
            <a:noFill/>
          </a:ln>
        </p:spPr>
      </p:pic>
      <p:pic>
        <p:nvPicPr>
          <p:cNvPr id="157" name="Google Shape;157;p23"/>
          <p:cNvPicPr preferRelativeResize="0"/>
          <p:nvPr/>
        </p:nvPicPr>
        <p:blipFill>
          <a:blip r:embed="rId8">
            <a:alphaModFix/>
          </a:blip>
          <a:stretch>
            <a:fillRect/>
          </a:stretch>
        </p:blipFill>
        <p:spPr>
          <a:xfrm>
            <a:off x="5671929" y="2934379"/>
            <a:ext cx="2488696" cy="1933771"/>
          </a:xfrm>
          <a:prstGeom prst="rect">
            <a:avLst/>
          </a:prstGeom>
          <a:noFill/>
          <a:ln>
            <a:noFill/>
          </a:ln>
        </p:spPr>
      </p:pic>
      <p:sp>
        <p:nvSpPr>
          <p:cNvPr id="158" name="Google Shape;158;p23"/>
          <p:cNvSpPr txBox="1"/>
          <p:nvPr>
            <p:ph idx="4294967295" type="title"/>
          </p:nvPr>
        </p:nvSpPr>
        <p:spPr>
          <a:xfrm>
            <a:off x="1089075" y="151125"/>
            <a:ext cx="6367800" cy="101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SUVI Spectral Response Functions</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4" name="Google Shape;164;p24"/>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rPr>
              <a:t>GOES-16 SUVI Full Maturity PS-PVR</a:t>
            </a:r>
            <a:endParaRPr sz="2400">
              <a:solidFill>
                <a:srgbClr val="434343"/>
              </a:solidFill>
            </a:endParaRPr>
          </a:p>
          <a:p>
            <a:pPr indent="0" lvl="0" marL="0" rtl="0" algn="l">
              <a:spcBef>
                <a:spcPts val="0"/>
              </a:spcBef>
              <a:spcAft>
                <a:spcPts val="0"/>
              </a:spcAft>
              <a:buNone/>
            </a:pPr>
            <a:r>
              <a:rPr lang="en"/>
              <a:t>Overview of Status at Provisional Maturity</a:t>
            </a:r>
            <a:endParaRPr/>
          </a:p>
          <a:p>
            <a:pPr indent="0" lvl="0" marL="0" rtl="0" algn="l">
              <a:spcBef>
                <a:spcPts val="0"/>
              </a:spcBef>
              <a:spcAft>
                <a:spcPts val="0"/>
              </a:spcAft>
              <a:buNone/>
            </a:pPr>
            <a:r>
              <a:rPr lang="en" sz="2400"/>
              <a:t>(</a:t>
            </a:r>
            <a:r>
              <a:rPr lang="en" sz="2400"/>
              <a:t>4 May 201</a:t>
            </a:r>
            <a:r>
              <a:rPr lang="en" sz="2400"/>
              <a:t>8)</a:t>
            </a:r>
            <a:endParaRPr sz="2400"/>
          </a:p>
        </p:txBody>
      </p:sp>
      <p:sp>
        <p:nvSpPr>
          <p:cNvPr id="170" name="Google Shape;17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77" name="Google Shape;177;p26"/>
          <p:cNvGraphicFramePr/>
          <p:nvPr/>
        </p:nvGraphicFramePr>
        <p:xfrm>
          <a:off x="279750" y="460913"/>
          <a:ext cx="3000000" cy="3000000"/>
        </p:xfrm>
        <a:graphic>
          <a:graphicData uri="http://schemas.openxmlformats.org/drawingml/2006/table">
            <a:tbl>
              <a:tblPr>
                <a:noFill/>
                <a:tableStyleId>{5E5D3C27-EA03-48BB-981C-1C2BD522AA71}</a:tableStyleId>
              </a:tblPr>
              <a:tblGrid>
                <a:gridCol w="638275"/>
                <a:gridCol w="705050"/>
                <a:gridCol w="686500"/>
                <a:gridCol w="2107475"/>
                <a:gridCol w="2389825"/>
                <a:gridCol w="1077225"/>
                <a:gridCol w="980150"/>
              </a:tblGrid>
              <a:tr h="324600">
                <a:tc>
                  <a:txBody>
                    <a:bodyPr/>
                    <a:lstStyle/>
                    <a:p>
                      <a:pPr indent="0" lvl="0" marL="0" rtl="0" algn="ctr">
                        <a:spcBef>
                          <a:spcPts val="0"/>
                        </a:spcBef>
                        <a:spcAft>
                          <a:spcPts val="0"/>
                        </a:spcAft>
                        <a:buNone/>
                      </a:pPr>
                      <a:r>
                        <a:rPr b="1" lang="en" sz="1200">
                          <a:latin typeface="Nunito"/>
                          <a:ea typeface="Nunito"/>
                          <a:cs typeface="Nunito"/>
                          <a:sym typeface="Nunito"/>
                        </a:rPr>
                        <a:t>ADR</a:t>
                      </a:r>
                      <a:endParaRPr b="1" sz="1200">
                        <a:latin typeface="Nunito"/>
                        <a:ea typeface="Nunito"/>
                        <a:cs typeface="Nunito"/>
                        <a:sym typeface="Nunito"/>
                      </a:endParaRPr>
                    </a:p>
                  </a:txBody>
                  <a:tcPr marT="45700" marB="45700" marR="45700" marL="45700">
                    <a:solidFill>
                      <a:srgbClr val="B7B7B7"/>
                    </a:solidFill>
                  </a:tcPr>
                </a:tc>
                <a:tc>
                  <a:txBody>
                    <a:bodyPr/>
                    <a:lstStyle/>
                    <a:p>
                      <a:pPr indent="0" lvl="0" marL="0" rtl="0" algn="ctr">
                        <a:spcBef>
                          <a:spcPts val="0"/>
                        </a:spcBef>
                        <a:spcAft>
                          <a:spcPts val="0"/>
                        </a:spcAft>
                        <a:buNone/>
                      </a:pPr>
                      <a:r>
                        <a:rPr b="1" lang="en" sz="1200">
                          <a:latin typeface="Nunito"/>
                          <a:ea typeface="Nunito"/>
                          <a:cs typeface="Nunito"/>
                          <a:sym typeface="Nunito"/>
                        </a:rPr>
                        <a:t>WR</a:t>
                      </a:r>
                      <a:endParaRPr b="1" sz="1200">
                        <a:latin typeface="Nunito"/>
                        <a:ea typeface="Nunito"/>
                        <a:cs typeface="Nunito"/>
                        <a:sym typeface="Nunito"/>
                      </a:endParaRPr>
                    </a:p>
                  </a:txBody>
                  <a:tcPr marT="45700" marB="45700" marR="45700" marL="45700">
                    <a:solidFill>
                      <a:srgbClr val="B7B7B7"/>
                    </a:solidFill>
                  </a:tcPr>
                </a:tc>
                <a:tc>
                  <a:txBody>
                    <a:bodyPr/>
                    <a:lstStyle/>
                    <a:p>
                      <a:pPr indent="0" lvl="0" marL="0" rtl="0" algn="ctr">
                        <a:spcBef>
                          <a:spcPts val="0"/>
                        </a:spcBef>
                        <a:spcAft>
                          <a:spcPts val="0"/>
                        </a:spcAft>
                        <a:buNone/>
                      </a:pPr>
                      <a:r>
                        <a:rPr b="1" lang="en" sz="1200">
                          <a:latin typeface="Nunito"/>
                          <a:ea typeface="Nunito"/>
                          <a:cs typeface="Nunito"/>
                          <a:sym typeface="Nunito"/>
                        </a:rPr>
                        <a:t>Delivery</a:t>
                      </a:r>
                      <a:endParaRPr b="1" sz="1200">
                        <a:latin typeface="Nunito"/>
                        <a:ea typeface="Nunito"/>
                        <a:cs typeface="Nunito"/>
                        <a:sym typeface="Nunito"/>
                      </a:endParaRPr>
                    </a:p>
                  </a:txBody>
                  <a:tcPr marT="45700" marB="45700" marR="45700" marL="45700">
                    <a:solidFill>
                      <a:srgbClr val="B7B7B7"/>
                    </a:solidFill>
                  </a:tcPr>
                </a:tc>
                <a:tc>
                  <a:txBody>
                    <a:bodyPr/>
                    <a:lstStyle/>
                    <a:p>
                      <a:pPr indent="0" lvl="0" marL="0" rtl="0" algn="ctr">
                        <a:spcBef>
                          <a:spcPts val="0"/>
                        </a:spcBef>
                        <a:spcAft>
                          <a:spcPts val="0"/>
                        </a:spcAft>
                        <a:buNone/>
                      </a:pPr>
                      <a:r>
                        <a:rPr b="1" lang="en" sz="1200">
                          <a:latin typeface="Nunito"/>
                          <a:ea typeface="Nunito"/>
                          <a:cs typeface="Nunito"/>
                          <a:sym typeface="Nunito"/>
                        </a:rPr>
                        <a:t>Description</a:t>
                      </a:r>
                      <a:endParaRPr b="1" sz="1200">
                        <a:latin typeface="Nunito"/>
                        <a:ea typeface="Nunito"/>
                        <a:cs typeface="Nunito"/>
                        <a:sym typeface="Nunito"/>
                      </a:endParaRPr>
                    </a:p>
                  </a:txBody>
                  <a:tcPr marT="45700" marB="45700" marR="45700" marL="45700">
                    <a:solidFill>
                      <a:srgbClr val="B7B7B7"/>
                    </a:solidFill>
                  </a:tcPr>
                </a:tc>
                <a:tc>
                  <a:txBody>
                    <a:bodyPr/>
                    <a:lstStyle/>
                    <a:p>
                      <a:pPr indent="0" lvl="0" marL="0" rtl="0" algn="ctr">
                        <a:spcBef>
                          <a:spcPts val="0"/>
                        </a:spcBef>
                        <a:spcAft>
                          <a:spcPts val="0"/>
                        </a:spcAft>
                        <a:buNone/>
                      </a:pPr>
                      <a:r>
                        <a:rPr b="1" lang="en" sz="1200">
                          <a:latin typeface="Nunito"/>
                          <a:ea typeface="Nunito"/>
                          <a:cs typeface="Nunito"/>
                          <a:sym typeface="Nunito"/>
                        </a:rPr>
                        <a:t>Disposition</a:t>
                      </a:r>
                      <a:endParaRPr b="1" sz="1200">
                        <a:latin typeface="Nunito"/>
                        <a:ea typeface="Nunito"/>
                        <a:cs typeface="Nunito"/>
                        <a:sym typeface="Nunito"/>
                      </a:endParaRPr>
                    </a:p>
                  </a:txBody>
                  <a:tcPr marT="45700" marB="45700" marR="45700" marL="45700">
                    <a:solidFill>
                      <a:srgbClr val="B7B7B7"/>
                    </a:solidFill>
                  </a:tcPr>
                </a:tc>
                <a:tc>
                  <a:txBody>
                    <a:bodyPr/>
                    <a:lstStyle/>
                    <a:p>
                      <a:pPr indent="0" lvl="0" marL="0" rtl="0" algn="ctr">
                        <a:spcBef>
                          <a:spcPts val="0"/>
                        </a:spcBef>
                        <a:spcAft>
                          <a:spcPts val="0"/>
                        </a:spcAft>
                        <a:buNone/>
                      </a:pPr>
                      <a:r>
                        <a:rPr b="1" lang="en" sz="1200">
                          <a:latin typeface="Nunito"/>
                          <a:ea typeface="Nunito"/>
                          <a:cs typeface="Nunito"/>
                          <a:sym typeface="Nunito"/>
                        </a:rPr>
                        <a:t>Priority</a:t>
                      </a:r>
                      <a:endParaRPr b="1" sz="1200">
                        <a:latin typeface="Nunito"/>
                        <a:ea typeface="Nunito"/>
                        <a:cs typeface="Nunito"/>
                        <a:sym typeface="Nunito"/>
                      </a:endParaRPr>
                    </a:p>
                  </a:txBody>
                  <a:tcPr marT="45700" marB="45700" marR="45700" marL="45700">
                    <a:solidFill>
                      <a:srgbClr val="B7B7B7"/>
                    </a:solidFill>
                  </a:tcPr>
                </a:tc>
                <a:tc>
                  <a:txBody>
                    <a:bodyPr/>
                    <a:lstStyle/>
                    <a:p>
                      <a:pPr indent="0" lvl="0" marL="0" rtl="0" algn="ctr">
                        <a:spcBef>
                          <a:spcPts val="0"/>
                        </a:spcBef>
                        <a:spcAft>
                          <a:spcPts val="0"/>
                        </a:spcAft>
                        <a:buNone/>
                      </a:pPr>
                      <a:r>
                        <a:rPr b="1" lang="en" sz="1200">
                          <a:latin typeface="Nunito"/>
                          <a:ea typeface="Nunito"/>
                          <a:cs typeface="Nunito"/>
                          <a:sym typeface="Nunito"/>
                        </a:rPr>
                        <a:t>Resolution</a:t>
                      </a:r>
                      <a:endParaRPr b="1" sz="1200">
                        <a:latin typeface="Nunito"/>
                        <a:ea typeface="Nunito"/>
                        <a:cs typeface="Nunito"/>
                        <a:sym typeface="Nunito"/>
                      </a:endParaRPr>
                    </a:p>
                  </a:txBody>
                  <a:tcPr marT="45700" marB="45700" marR="45700" marL="45700">
                    <a:solidFill>
                      <a:srgbClr val="B7B7B7"/>
                    </a:solidFill>
                  </a:tcPr>
                </a:tc>
              </a:tr>
              <a:tr h="223100">
                <a:tc gridSpan="7">
                  <a:txBody>
                    <a:bodyPr/>
                    <a:lstStyle/>
                    <a:p>
                      <a:pPr indent="0" lvl="0" marL="0" rtl="0" algn="ctr">
                        <a:spcBef>
                          <a:spcPts val="0"/>
                        </a:spcBef>
                        <a:spcAft>
                          <a:spcPts val="0"/>
                        </a:spcAft>
                        <a:buNone/>
                      </a:pPr>
                      <a:r>
                        <a:rPr b="1" lang="en" sz="1000">
                          <a:latin typeface="Nunito"/>
                          <a:ea typeface="Nunito"/>
                          <a:cs typeface="Nunito"/>
                          <a:sym typeface="Nunito"/>
                        </a:rPr>
                        <a:t>Calibration and Image Processing Issues</a:t>
                      </a:r>
                      <a:endParaRPr b="1" sz="1000">
                        <a:latin typeface="Nunito"/>
                        <a:ea typeface="Nunito"/>
                        <a:cs typeface="Nunito"/>
                        <a:sym typeface="Nunito"/>
                      </a:endParaRPr>
                    </a:p>
                  </a:txBody>
                  <a:tcPr marT="45700" marB="45700" marR="45700" marL="45700">
                    <a:solidFill>
                      <a:srgbClr val="FFFFFF"/>
                    </a:solidFill>
                  </a:tcPr>
                </a:tc>
                <a:tc hMerge="1"/>
                <a:tc hMerge="1"/>
                <a:tc hMerge="1"/>
                <a:tc hMerge="1"/>
                <a:tc hMerge="1"/>
                <a:tc hMerge="1"/>
              </a:tr>
              <a:tr h="182550">
                <a:tc>
                  <a:txBody>
                    <a:bodyPr/>
                    <a:lstStyle/>
                    <a:p>
                      <a:pPr indent="0" lvl="0" marL="0" rtl="0" algn="ctr">
                        <a:spcBef>
                          <a:spcPts val="0"/>
                        </a:spcBef>
                        <a:spcAft>
                          <a:spcPts val="0"/>
                        </a:spcAft>
                        <a:buNone/>
                      </a:pPr>
                      <a:r>
                        <a:rPr lang="en" sz="900">
                          <a:latin typeface="Nunito"/>
                          <a:ea typeface="Nunito"/>
                          <a:cs typeface="Nunito"/>
                          <a:sym typeface="Nunito"/>
                        </a:rPr>
                        <a:t>313</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4379</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 -</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CDRL79/80 Effective Area Discrepency</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Impact to metadata and documentation.</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Closed</a:t>
                      </a:r>
                      <a:endParaRPr sz="900">
                        <a:latin typeface="Nunito"/>
                        <a:ea typeface="Nunito"/>
                        <a:cs typeface="Nunito"/>
                        <a:sym typeface="Nunito"/>
                      </a:endParaRPr>
                    </a:p>
                  </a:txBody>
                  <a:tcPr marT="45700" marB="45700" marR="45700" marL="45700">
                    <a:solidFill>
                      <a:srgbClr val="FFFFFF"/>
                    </a:solidFill>
                  </a:tcPr>
                </a:tc>
              </a:tr>
              <a:tr h="205000">
                <a:tc>
                  <a:txBody>
                    <a:bodyPr/>
                    <a:lstStyle/>
                    <a:p>
                      <a:pPr indent="0" lvl="0" marL="0" rtl="0" algn="ctr">
                        <a:spcBef>
                          <a:spcPts val="0"/>
                        </a:spcBef>
                        <a:spcAft>
                          <a:spcPts val="0"/>
                        </a:spcAft>
                        <a:buNone/>
                      </a:pPr>
                      <a:r>
                        <a:rPr lang="en" sz="900" strike="sngStrike">
                          <a:latin typeface="Nunito"/>
                          <a:ea typeface="Nunito"/>
                          <a:cs typeface="Nunito"/>
                          <a:sym typeface="Nunito"/>
                        </a:rPr>
                        <a:t>415</a:t>
                      </a:r>
                      <a:endParaRPr sz="900" strike="sngStrike">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strike="sngStrike">
                          <a:latin typeface="Nunito"/>
                          <a:ea typeface="Nunito"/>
                          <a:cs typeface="Nunito"/>
                          <a:sym typeface="Nunito"/>
                        </a:rPr>
                        <a:t>4921</a:t>
                      </a:r>
                      <a:endParaRPr sz="900" strike="sngStrike">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strike="sngStrike">
                          <a:latin typeface="Nunito"/>
                          <a:ea typeface="Nunito"/>
                          <a:cs typeface="Nunito"/>
                          <a:sym typeface="Nunito"/>
                        </a:rPr>
                        <a:t>DO.07.00.00</a:t>
                      </a:r>
                      <a:endParaRPr sz="900" strike="sngStrike">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strike="sngStrike">
                          <a:latin typeface="Nunito"/>
                          <a:ea typeface="Nunito"/>
                          <a:cs typeface="Nunito"/>
                          <a:sym typeface="Nunito"/>
                        </a:rPr>
                        <a:t>Contamination Correction using short exposures</a:t>
                      </a:r>
                      <a:endParaRPr sz="900" strike="sngStrike">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strike="sngStrike">
                          <a:latin typeface="Nunito"/>
                          <a:ea typeface="Nunito"/>
                          <a:cs typeface="Nunito"/>
                          <a:sym typeface="Nunito"/>
                        </a:rPr>
                        <a:t>Obsolete by events</a:t>
                      </a:r>
                      <a:endParaRPr sz="900" strike="sngStrike">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strike="sngStrike">
                          <a:latin typeface="Nunito"/>
                          <a:ea typeface="Nunito"/>
                          <a:cs typeface="Nunito"/>
                          <a:sym typeface="Nunito"/>
                        </a:rPr>
                        <a:t>-</a:t>
                      </a:r>
                      <a:endParaRPr sz="900" strike="sngStrike">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t/>
                      </a:r>
                      <a:endParaRPr sz="900">
                        <a:latin typeface="Nunito"/>
                        <a:ea typeface="Nunito"/>
                        <a:cs typeface="Nunito"/>
                        <a:sym typeface="Nunito"/>
                      </a:endParaRPr>
                    </a:p>
                  </a:txBody>
                  <a:tcPr marT="45700" marB="45700" marR="45700" marL="45700">
                    <a:solidFill>
                      <a:srgbClr val="FFFFFF"/>
                    </a:solidFill>
                  </a:tcPr>
                </a:tc>
              </a:tr>
              <a:tr h="175100">
                <a:tc>
                  <a:txBody>
                    <a:bodyPr/>
                    <a:lstStyle/>
                    <a:p>
                      <a:pPr indent="0" lvl="0" marL="0" rtl="0" algn="ctr">
                        <a:spcBef>
                          <a:spcPts val="0"/>
                        </a:spcBef>
                        <a:spcAft>
                          <a:spcPts val="0"/>
                        </a:spcAft>
                        <a:buNone/>
                      </a:pPr>
                      <a:r>
                        <a:rPr lang="en" sz="900">
                          <a:latin typeface="Nunito"/>
                          <a:ea typeface="Nunito"/>
                          <a:cs typeface="Nunito"/>
                          <a:sym typeface="Nunito"/>
                        </a:rPr>
                        <a:t>417</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5519</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Unnecessary camera gain interpolation</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No impact to product quality</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Closed</a:t>
                      </a:r>
                      <a:endParaRPr sz="900">
                        <a:latin typeface="Nunito"/>
                        <a:ea typeface="Nunito"/>
                        <a:cs typeface="Nunito"/>
                        <a:sym typeface="Nunito"/>
                      </a:endParaRPr>
                    </a:p>
                  </a:txBody>
                  <a:tcPr marT="45700" marB="45700" marR="45700" marL="45700">
                    <a:solidFill>
                      <a:srgbClr val="FFFFFF"/>
                    </a:solidFill>
                  </a:tcPr>
                </a:tc>
              </a:tr>
              <a:tr h="204975">
                <a:tc>
                  <a:txBody>
                    <a:bodyPr/>
                    <a:lstStyle/>
                    <a:p>
                      <a:pPr indent="0" lvl="0" marL="0" rtl="0" algn="ctr">
                        <a:spcBef>
                          <a:spcPts val="0"/>
                        </a:spcBef>
                        <a:spcAft>
                          <a:spcPts val="0"/>
                        </a:spcAft>
                        <a:buNone/>
                      </a:pPr>
                      <a:r>
                        <a:rPr lang="en" sz="900">
                          <a:latin typeface="Nunito"/>
                          <a:ea typeface="Nunito"/>
                          <a:cs typeface="Nunito"/>
                          <a:sym typeface="Nunito"/>
                        </a:rPr>
                        <a:t>588</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6347</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Image scale/offset should be dynamic</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Improves product accuracy and compression</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Closed</a:t>
                      </a:r>
                      <a:endParaRPr sz="900">
                        <a:latin typeface="Nunito"/>
                        <a:ea typeface="Nunito"/>
                        <a:cs typeface="Nunito"/>
                        <a:sym typeface="Nunito"/>
                      </a:endParaRPr>
                    </a:p>
                  </a:txBody>
                  <a:tcPr marT="45700" marB="45700" marR="45700" marL="45700">
                    <a:solidFill>
                      <a:srgbClr val="FFFFFF"/>
                    </a:solidFill>
                  </a:tcPr>
                </a:tc>
              </a:tr>
              <a:tr h="190025">
                <a:tc>
                  <a:txBody>
                    <a:bodyPr/>
                    <a:lstStyle/>
                    <a:p>
                      <a:pPr indent="0" lvl="0" marL="0" rtl="0" algn="ctr">
                        <a:spcBef>
                          <a:spcPts val="0"/>
                        </a:spcBef>
                        <a:spcAft>
                          <a:spcPts val="0"/>
                        </a:spcAft>
                        <a:buNone/>
                      </a:pPr>
                      <a:r>
                        <a:rPr lang="en" sz="900">
                          <a:latin typeface="Nunito"/>
                          <a:ea typeface="Nunito"/>
                          <a:cs typeface="Nunito"/>
                          <a:sym typeface="Nunito"/>
                        </a:rPr>
                        <a:t>664</a:t>
                      </a:r>
                      <a:endParaRPr sz="900">
                        <a:latin typeface="Nunito"/>
                        <a:ea typeface="Nunito"/>
                        <a:cs typeface="Nunito"/>
                        <a:sym typeface="Nunito"/>
                      </a:endParaRPr>
                    </a:p>
                  </a:txBody>
                  <a:tcPr marT="45700" marB="45700" marR="45700" marL="45700">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5968</a:t>
                      </a:r>
                      <a:endParaRPr sz="900">
                        <a:latin typeface="Nunito"/>
                        <a:ea typeface="Nunito"/>
                        <a:cs typeface="Nunito"/>
                        <a:sym typeface="Nunito"/>
                      </a:endParaRPr>
                    </a:p>
                  </a:txBody>
                  <a:tcPr marT="45700" marB="45700" marR="45700" marL="45700">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Bad pixel table incorrectly oriented</a:t>
                      </a:r>
                      <a:endParaRPr sz="900">
                        <a:latin typeface="Nunito"/>
                        <a:ea typeface="Nunito"/>
                        <a:cs typeface="Nunito"/>
                        <a:sym typeface="Nunito"/>
                      </a:endParaRPr>
                    </a:p>
                  </a:txBody>
                  <a:tcPr marT="45700" marB="45700" marR="45700" marL="45700">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Minor impact to data quality.</a:t>
                      </a:r>
                      <a:endParaRPr sz="900">
                        <a:latin typeface="Nunito"/>
                        <a:ea typeface="Nunito"/>
                        <a:cs typeface="Nunito"/>
                        <a:sym typeface="Nunito"/>
                      </a:endParaRPr>
                    </a:p>
                  </a:txBody>
                  <a:tcPr marT="45700" marB="45700" marR="45700" marL="45700">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Closed</a:t>
                      </a:r>
                      <a:endParaRPr sz="900">
                        <a:latin typeface="Nunito"/>
                        <a:ea typeface="Nunito"/>
                        <a:cs typeface="Nunito"/>
                        <a:sym typeface="Nunito"/>
                      </a:endParaRPr>
                    </a:p>
                  </a:txBody>
                  <a:tcPr marT="45700" marB="45700" marR="45700" marL="45700">
                    <a:lnB cap="flat" cmpd="sng" w="9525">
                      <a:solidFill>
                        <a:srgbClr val="000000"/>
                      </a:solidFill>
                      <a:prstDash val="solid"/>
                      <a:round/>
                      <a:headEnd len="sm" w="sm" type="none"/>
                      <a:tailEnd len="sm" w="sm" type="none"/>
                    </a:lnB>
                    <a:solidFill>
                      <a:srgbClr val="FFFFFF"/>
                    </a:solidFill>
                  </a:tcPr>
                </a:tc>
              </a:tr>
              <a:tr h="204975">
                <a:tc>
                  <a:txBody>
                    <a:bodyPr/>
                    <a:lstStyle/>
                    <a:p>
                      <a:pPr indent="0" lvl="0" marL="0" rtl="0" algn="ctr">
                        <a:spcBef>
                          <a:spcPts val="0"/>
                        </a:spcBef>
                        <a:spcAft>
                          <a:spcPts val="0"/>
                        </a:spcAft>
                        <a:buNone/>
                      </a:pPr>
                      <a:r>
                        <a:rPr lang="en" sz="900">
                          <a:latin typeface="Nunito"/>
                          <a:ea typeface="Nunito"/>
                          <a:cs typeface="Nunito"/>
                          <a:sym typeface="Nunito"/>
                        </a:rPr>
                        <a:t>665</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900">
                          <a:latin typeface="Nunito"/>
                          <a:ea typeface="Nunito"/>
                          <a:cs typeface="Nunito"/>
                          <a:sym typeface="Nunito"/>
                        </a:rPr>
                        <a:t>6617</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900">
                          <a:latin typeface="Nunito"/>
                          <a:ea typeface="Nunito"/>
                          <a:cs typeface="Nunito"/>
                          <a:sym typeface="Nunito"/>
                        </a:rPr>
                        <a:t>Bad pixel table requires update</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900">
                          <a:latin typeface="Nunito"/>
                          <a:ea typeface="Nunito"/>
                          <a:cs typeface="Nunito"/>
                          <a:sym typeface="Nunito"/>
                        </a:rPr>
                        <a:t>Moderate</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900">
                          <a:latin typeface="Nunito"/>
                          <a:ea typeface="Nunito"/>
                          <a:cs typeface="Nunito"/>
                          <a:sym typeface="Nunito"/>
                        </a:rPr>
                        <a:t>Closed</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227425">
                <a:tc>
                  <a:txBody>
                    <a:bodyPr/>
                    <a:lstStyle/>
                    <a:p>
                      <a:pPr indent="0" lvl="0" marL="0" rtl="0" algn="ctr">
                        <a:spcBef>
                          <a:spcPts val="0"/>
                        </a:spcBef>
                        <a:spcAft>
                          <a:spcPts val="0"/>
                        </a:spcAft>
                        <a:buNone/>
                      </a:pPr>
                      <a:r>
                        <a:rPr lang="en" sz="900">
                          <a:latin typeface="Nunito"/>
                          <a:ea typeface="Nunito"/>
                          <a:cs typeface="Nunito"/>
                          <a:sym typeface="Nunito"/>
                        </a:rPr>
                        <a:t>666</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5969/6617</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Unexpected “blank” pixels in L1b</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Minimal product impact</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Closed</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r>
              <a:tr h="219950">
                <a:tc gridSpan="7">
                  <a:txBody>
                    <a:bodyPr/>
                    <a:lstStyle/>
                    <a:p>
                      <a:pPr indent="0" lvl="0" marL="0" rtl="0" algn="ctr">
                        <a:spcBef>
                          <a:spcPts val="0"/>
                        </a:spcBef>
                        <a:spcAft>
                          <a:spcPts val="0"/>
                        </a:spcAft>
                        <a:buNone/>
                      </a:pPr>
                      <a:r>
                        <a:rPr b="1" lang="en" sz="1000">
                          <a:latin typeface="Nunito"/>
                          <a:ea typeface="Nunito"/>
                          <a:cs typeface="Nunito"/>
                          <a:sym typeface="Nunito"/>
                        </a:rPr>
                        <a:t>Navigation and Metadata Issues</a:t>
                      </a:r>
                      <a:endParaRPr b="1" sz="1000">
                        <a:latin typeface="Nunito"/>
                        <a:ea typeface="Nunito"/>
                        <a:cs typeface="Nunito"/>
                        <a:sym typeface="Nunito"/>
                      </a:endParaRPr>
                    </a:p>
                  </a:txBody>
                  <a:tcPr marT="45700" marB="45700" marR="45700" marL="45700">
                    <a:solidFill>
                      <a:srgbClr val="FFFFFF"/>
                    </a:solidFill>
                  </a:tcPr>
                </a:tc>
                <a:tc hMerge="1"/>
                <a:tc hMerge="1"/>
                <a:tc hMerge="1"/>
                <a:tc hMerge="1"/>
                <a:tc hMerge="1"/>
                <a:tc hMerge="1"/>
              </a:tr>
              <a:tr h="324600">
                <a:tc>
                  <a:txBody>
                    <a:bodyPr/>
                    <a:lstStyle/>
                    <a:p>
                      <a:pPr indent="0" lvl="0" marL="0" rtl="0" algn="ctr">
                        <a:spcBef>
                          <a:spcPts val="0"/>
                        </a:spcBef>
                        <a:spcAft>
                          <a:spcPts val="0"/>
                        </a:spcAft>
                        <a:buNone/>
                      </a:pPr>
                      <a:r>
                        <a:rPr lang="en" sz="900">
                          <a:latin typeface="Nunito"/>
                          <a:ea typeface="Nunito"/>
                          <a:cs typeface="Nunito"/>
                          <a:sym typeface="Nunito"/>
                        </a:rPr>
                        <a:t>663</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6456</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Validate Sun-center position</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Sun-center calculation could yield incorrect results in the event of a change to instrument or spacecraft status.</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Closed</a:t>
                      </a:r>
                      <a:endParaRPr sz="900">
                        <a:latin typeface="Nunito"/>
                        <a:ea typeface="Nunito"/>
                        <a:cs typeface="Nunito"/>
                        <a:sym typeface="Nunito"/>
                      </a:endParaRPr>
                    </a:p>
                  </a:txBody>
                  <a:tcPr marT="45700" marB="45700" marR="45700" marL="45700">
                    <a:solidFill>
                      <a:srgbClr val="FFFFFF"/>
                    </a:solidFill>
                  </a:tcPr>
                </a:tc>
              </a:tr>
              <a:tr h="227425">
                <a:tc gridSpan="7">
                  <a:txBody>
                    <a:bodyPr/>
                    <a:lstStyle/>
                    <a:p>
                      <a:pPr indent="0" lvl="0" marL="0" rtl="0" algn="ctr">
                        <a:spcBef>
                          <a:spcPts val="0"/>
                        </a:spcBef>
                        <a:spcAft>
                          <a:spcPts val="0"/>
                        </a:spcAft>
                        <a:buNone/>
                      </a:pPr>
                      <a:r>
                        <a:rPr b="1" lang="en" sz="1000">
                          <a:latin typeface="Nunito"/>
                          <a:ea typeface="Nunito"/>
                          <a:cs typeface="Nunito"/>
                          <a:sym typeface="Nunito"/>
                        </a:rPr>
                        <a:t>Usability Issues</a:t>
                      </a:r>
                      <a:endParaRPr b="1" sz="1000">
                        <a:latin typeface="Nunito"/>
                        <a:ea typeface="Nunito"/>
                        <a:cs typeface="Nunito"/>
                        <a:sym typeface="Nunito"/>
                      </a:endParaRPr>
                    </a:p>
                  </a:txBody>
                  <a:tcPr marT="45700" marB="45700" marR="45700" marL="45700">
                    <a:lnB cap="flat" cmpd="sng" w="9525">
                      <a:solidFill>
                        <a:srgbClr val="000000"/>
                      </a:solidFill>
                      <a:prstDash val="solid"/>
                      <a:round/>
                      <a:headEnd len="sm" w="sm" type="none"/>
                      <a:tailEnd len="sm" w="sm" type="none"/>
                    </a:lnB>
                    <a:solidFill>
                      <a:srgbClr val="FFFFFF"/>
                    </a:solidFill>
                  </a:tcPr>
                </a:tc>
                <a:tc hMerge="1"/>
                <a:tc hMerge="1"/>
                <a:tc hMerge="1"/>
                <a:tc hMerge="1"/>
                <a:tc hMerge="1"/>
                <a:tc hMerge="1"/>
              </a:tr>
              <a:tr h="227425">
                <a:tc>
                  <a:txBody>
                    <a:bodyPr/>
                    <a:lstStyle/>
                    <a:p>
                      <a:pPr indent="0" lvl="0" marL="0" rtl="0" algn="ctr">
                        <a:spcBef>
                          <a:spcPts val="0"/>
                        </a:spcBef>
                        <a:spcAft>
                          <a:spcPts val="0"/>
                        </a:spcAft>
                        <a:buNone/>
                      </a:pPr>
                      <a:r>
                        <a:rPr lang="en" sz="900">
                          <a:latin typeface="Nunito"/>
                          <a:ea typeface="Nunito"/>
                          <a:cs typeface="Nunito"/>
                          <a:sym typeface="Nunito"/>
                        </a:rPr>
                        <a:t>523</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900">
                          <a:latin typeface="Nunito"/>
                          <a:ea typeface="Nunito"/>
                          <a:cs typeface="Nunito"/>
                          <a:sym typeface="Nunito"/>
                        </a:rPr>
                        <a:t>5512</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900">
                          <a:latin typeface="Nunito"/>
                          <a:ea typeface="Nunito"/>
                          <a:cs typeface="Nunito"/>
                          <a:sym typeface="Nunito"/>
                        </a:rPr>
                        <a:t>MM.07.00.00</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900">
                          <a:latin typeface="Nunito"/>
                          <a:ea typeface="Nunito"/>
                          <a:cs typeface="Nunito"/>
                          <a:sym typeface="Nunito"/>
                        </a:rPr>
                        <a:t>Eliminate SpWx Dependency on APID 384</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900">
                          <a:latin typeface="Nunito"/>
                          <a:ea typeface="Nunito"/>
                          <a:cs typeface="Nunito"/>
                          <a:sym typeface="Nunito"/>
                        </a:rPr>
                        <a:t>No impact to product quality</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900">
                          <a:latin typeface="Nunito"/>
                          <a:ea typeface="Nunito"/>
                          <a:cs typeface="Nunito"/>
                          <a:sym typeface="Nunito"/>
                        </a:rPr>
                        <a:t>Low</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900">
                          <a:latin typeface="Nunito"/>
                          <a:ea typeface="Nunito"/>
                          <a:cs typeface="Nunito"/>
                          <a:sym typeface="Nunito"/>
                        </a:rPr>
                        <a:t>In Work</a:t>
                      </a:r>
                      <a:endParaRPr sz="900">
                        <a:latin typeface="Nunito"/>
                        <a:ea typeface="Nunito"/>
                        <a:cs typeface="Nunito"/>
                        <a:sym typeface="Nunito"/>
                      </a:endParaRPr>
                    </a:p>
                  </a:txBody>
                  <a:tcPr marT="45700" marB="45700" marR="45700" marL="457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324600">
                <a:tc>
                  <a:txBody>
                    <a:bodyPr/>
                    <a:lstStyle/>
                    <a:p>
                      <a:pPr indent="0" lvl="0" marL="0" rtl="0" algn="ctr">
                        <a:spcBef>
                          <a:spcPts val="0"/>
                        </a:spcBef>
                        <a:spcAft>
                          <a:spcPts val="0"/>
                        </a:spcAft>
                        <a:buNone/>
                      </a:pPr>
                      <a:r>
                        <a:rPr lang="en" sz="900">
                          <a:latin typeface="Nunito"/>
                          <a:ea typeface="Nunito"/>
                          <a:cs typeface="Nunito"/>
                          <a:sym typeface="Nunito"/>
                        </a:rPr>
                        <a:t>572</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6055</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Remove LUT/OMAS Interdependency</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Required for calibration maintenance simplicity. No impact to product quality.</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Closed</a:t>
                      </a:r>
                      <a:endParaRPr sz="900">
                        <a:latin typeface="Nunito"/>
                        <a:ea typeface="Nunito"/>
                        <a:cs typeface="Nunito"/>
                        <a:sym typeface="Nunito"/>
                      </a:endParaRPr>
                    </a:p>
                  </a:txBody>
                  <a:tcPr marT="45700" marB="45700" marR="45700" marL="45700">
                    <a:lnT cap="flat" cmpd="sng" w="9525">
                      <a:solidFill>
                        <a:srgbClr val="000000"/>
                      </a:solidFill>
                      <a:prstDash val="solid"/>
                      <a:round/>
                      <a:headEnd len="sm" w="sm" type="none"/>
                      <a:tailEnd len="sm" w="sm" type="none"/>
                    </a:lnT>
                    <a:solidFill>
                      <a:srgbClr val="FFFFFF"/>
                    </a:solidFill>
                  </a:tcPr>
                </a:tc>
              </a:tr>
              <a:tr h="227425">
                <a:tc>
                  <a:txBody>
                    <a:bodyPr/>
                    <a:lstStyle/>
                    <a:p>
                      <a:pPr indent="0" lvl="0" marL="0" rtl="0" algn="ctr">
                        <a:spcBef>
                          <a:spcPts val="0"/>
                        </a:spcBef>
                        <a:spcAft>
                          <a:spcPts val="0"/>
                        </a:spcAft>
                        <a:buNone/>
                      </a:pPr>
                      <a:r>
                        <a:rPr lang="en" sz="900">
                          <a:latin typeface="Nunito"/>
                          <a:ea typeface="Nunito"/>
                          <a:cs typeface="Nunito"/>
                          <a:sym typeface="Nunito"/>
                        </a:rPr>
                        <a:t>614</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5924</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Add Image Serial Number to L1b metadata</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l">
                        <a:spcBef>
                          <a:spcPts val="0"/>
                        </a:spcBef>
                        <a:spcAft>
                          <a:spcPts val="0"/>
                        </a:spcAft>
                        <a:buNone/>
                      </a:pPr>
                      <a:r>
                        <a:rPr lang="en" sz="900">
                          <a:latin typeface="Nunito"/>
                          <a:ea typeface="Nunito"/>
                          <a:cs typeface="Nunito"/>
                          <a:sym typeface="Nunito"/>
                        </a:rPr>
                        <a:t>Import for product validation efforts</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a:t>
                      </a:r>
                      <a:endParaRPr sz="900">
                        <a:latin typeface="Nunito"/>
                        <a:ea typeface="Nunito"/>
                        <a:cs typeface="Nunito"/>
                        <a:sym typeface="Nunito"/>
                      </a:endParaRPr>
                    </a:p>
                  </a:txBody>
                  <a:tcPr marT="45700" marB="45700" marR="45700" marL="45700">
                    <a:solidFill>
                      <a:srgbClr val="FFFFFF"/>
                    </a:solidFill>
                  </a:tcPr>
                </a:tc>
                <a:tc>
                  <a:txBody>
                    <a:bodyPr/>
                    <a:lstStyle/>
                    <a:p>
                      <a:pPr indent="0" lvl="0" marL="0" rtl="0" algn="ctr">
                        <a:spcBef>
                          <a:spcPts val="0"/>
                        </a:spcBef>
                        <a:spcAft>
                          <a:spcPts val="0"/>
                        </a:spcAft>
                        <a:buNone/>
                      </a:pPr>
                      <a:r>
                        <a:rPr lang="en" sz="900">
                          <a:latin typeface="Nunito"/>
                          <a:ea typeface="Nunito"/>
                          <a:cs typeface="Nunito"/>
                          <a:sym typeface="Nunito"/>
                        </a:rPr>
                        <a:t>Closed</a:t>
                      </a:r>
                      <a:endParaRPr sz="900">
                        <a:latin typeface="Nunito"/>
                        <a:ea typeface="Nunito"/>
                        <a:cs typeface="Nunito"/>
                        <a:sym typeface="Nunito"/>
                      </a:endParaRPr>
                    </a:p>
                  </a:txBody>
                  <a:tcPr marT="45700" marB="45700" marR="45700" marL="45700">
                    <a:solidFill>
                      <a:srgbClr val="FFFFFF"/>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7"/>
          <p:cNvSpPr txBox="1"/>
          <p:nvPr>
            <p:ph type="title"/>
          </p:nvPr>
        </p:nvSpPr>
        <p:spPr>
          <a:xfrm>
            <a:off x="1333825" y="91300"/>
            <a:ext cx="6367800" cy="671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ADRs added after Provisional PS-PVR</a:t>
            </a:r>
            <a:endParaRPr sz="2700"/>
          </a:p>
        </p:txBody>
      </p:sp>
      <p:sp>
        <p:nvSpPr>
          <p:cNvPr id="183" name="Google Shape;183;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84" name="Google Shape;184;p27"/>
          <p:cNvGraphicFramePr/>
          <p:nvPr/>
        </p:nvGraphicFramePr>
        <p:xfrm>
          <a:off x="389750" y="762700"/>
          <a:ext cx="3000000" cy="3000000"/>
        </p:xfrm>
        <a:graphic>
          <a:graphicData uri="http://schemas.openxmlformats.org/drawingml/2006/table">
            <a:tbl>
              <a:tblPr>
                <a:noFill/>
                <a:tableStyleId>{5E5D3C27-EA03-48BB-981C-1C2BD522AA71}</a:tableStyleId>
              </a:tblPr>
              <a:tblGrid>
                <a:gridCol w="782150"/>
                <a:gridCol w="787950"/>
                <a:gridCol w="853250"/>
                <a:gridCol w="2959250"/>
                <a:gridCol w="1618100"/>
                <a:gridCol w="1395400"/>
              </a:tblGrid>
              <a:tr h="637175">
                <a:tc>
                  <a:txBody>
                    <a:bodyPr/>
                    <a:lstStyle/>
                    <a:p>
                      <a:pPr indent="0" lvl="0" marL="0" rtl="0" algn="ctr">
                        <a:spcBef>
                          <a:spcPts val="0"/>
                        </a:spcBef>
                        <a:spcAft>
                          <a:spcPts val="0"/>
                        </a:spcAft>
                        <a:buNone/>
                      </a:pPr>
                      <a:r>
                        <a:rPr b="1" lang="en" sz="1200">
                          <a:latin typeface="Nunito"/>
                          <a:ea typeface="Nunito"/>
                          <a:cs typeface="Nunito"/>
                          <a:sym typeface="Nunito"/>
                        </a:rPr>
                        <a:t>ADR Number</a:t>
                      </a:r>
                      <a:endParaRPr b="1" sz="1200">
                        <a:latin typeface="Nunito"/>
                        <a:ea typeface="Nunito"/>
                        <a:cs typeface="Nunito"/>
                        <a:sym typeface="Nunito"/>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b="1" lang="en" sz="1200">
                          <a:latin typeface="Nunito"/>
                          <a:ea typeface="Nunito"/>
                          <a:cs typeface="Nunito"/>
                          <a:sym typeface="Nunito"/>
                        </a:rPr>
                        <a:t>WR Number</a:t>
                      </a:r>
                      <a:endParaRPr b="1" sz="1200">
                        <a:latin typeface="Nunito"/>
                        <a:ea typeface="Nunito"/>
                        <a:cs typeface="Nunito"/>
                        <a:sym typeface="Nunito"/>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b="1" lang="en" sz="1200">
                          <a:latin typeface="Nunito"/>
                          <a:ea typeface="Nunito"/>
                          <a:cs typeface="Nunito"/>
                          <a:sym typeface="Nunito"/>
                        </a:rPr>
                        <a:t>Delivery</a:t>
                      </a:r>
                      <a:endParaRPr b="1" sz="1200">
                        <a:latin typeface="Nunito"/>
                        <a:ea typeface="Nunito"/>
                        <a:cs typeface="Nunito"/>
                        <a:sym typeface="Nunito"/>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b="1" lang="en" sz="1200">
                          <a:latin typeface="Nunito"/>
                          <a:ea typeface="Nunito"/>
                          <a:cs typeface="Nunito"/>
                          <a:sym typeface="Nunito"/>
                        </a:rPr>
                        <a:t>Description </a:t>
                      </a:r>
                      <a:endParaRPr b="1" sz="1200">
                        <a:latin typeface="Nunito"/>
                        <a:ea typeface="Nunito"/>
                        <a:cs typeface="Nunito"/>
                        <a:sym typeface="Nunito"/>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b="1" lang="en" sz="1200">
                          <a:latin typeface="Nunito"/>
                          <a:ea typeface="Nunito"/>
                          <a:cs typeface="Nunito"/>
                          <a:sym typeface="Nunito"/>
                        </a:rPr>
                        <a:t>Priority</a:t>
                      </a:r>
                      <a:endParaRPr b="1" sz="1200">
                        <a:latin typeface="Nunito"/>
                        <a:ea typeface="Nunito"/>
                        <a:cs typeface="Nunito"/>
                        <a:sym typeface="Nunito"/>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b="1" lang="en" sz="1200">
                          <a:latin typeface="Nunito"/>
                          <a:ea typeface="Nunito"/>
                          <a:cs typeface="Nunito"/>
                          <a:sym typeface="Nunito"/>
                        </a:rPr>
                        <a:t>Disposition</a:t>
                      </a:r>
                      <a:endParaRPr b="1" sz="1200">
                        <a:latin typeface="Nunito"/>
                        <a:ea typeface="Nunito"/>
                        <a:cs typeface="Nunito"/>
                        <a:sym typeface="Nunito"/>
                      </a:endParaRPr>
                    </a:p>
                  </a:txBody>
                  <a:tcPr marT="91425" marB="91425" marR="91425" marL="91425" anchor="ctr">
                    <a:solidFill>
                      <a:srgbClr val="FFFFFF"/>
                    </a:solidFill>
                  </a:tcPr>
                </a:tc>
              </a:tr>
              <a:tr h="445600">
                <a:tc>
                  <a:txBody>
                    <a:bodyPr/>
                    <a:lstStyle/>
                    <a:p>
                      <a:pPr indent="0" lvl="0" marL="0" rtl="0" algn="ctr">
                        <a:spcBef>
                          <a:spcPts val="0"/>
                        </a:spcBef>
                        <a:spcAft>
                          <a:spcPts val="0"/>
                        </a:spcAft>
                        <a:buNone/>
                      </a:pPr>
                      <a:r>
                        <a:rPr lang="en" sz="1000">
                          <a:latin typeface="Nunito"/>
                          <a:ea typeface="Nunito"/>
                          <a:cs typeface="Nunito"/>
                          <a:sym typeface="Nunito"/>
                        </a:rPr>
                        <a:t>712</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6148</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SUVI CSYER1/2 were out of range</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Closed</a:t>
                      </a:r>
                      <a:endParaRPr sz="1000">
                        <a:latin typeface="Nunito"/>
                        <a:ea typeface="Nunito"/>
                        <a:cs typeface="Nunito"/>
                        <a:sym typeface="Nunito"/>
                      </a:endParaRPr>
                    </a:p>
                  </a:txBody>
                  <a:tcPr marT="91425" marB="91425" marR="91425" marL="91425">
                    <a:solidFill>
                      <a:srgbClr val="FFFFFF"/>
                    </a:solidFill>
                  </a:tcPr>
                </a:tc>
              </a:tr>
              <a:tr h="445600">
                <a:tc>
                  <a:txBody>
                    <a:bodyPr/>
                    <a:lstStyle/>
                    <a:p>
                      <a:pPr indent="0" lvl="0" marL="0" rtl="0" algn="ctr">
                        <a:spcBef>
                          <a:spcPts val="0"/>
                        </a:spcBef>
                        <a:spcAft>
                          <a:spcPts val="0"/>
                        </a:spcAft>
                        <a:buNone/>
                      </a:pPr>
                      <a:r>
                        <a:rPr lang="en" sz="1000">
                          <a:latin typeface="Nunito"/>
                          <a:ea typeface="Nunito"/>
                          <a:cs typeface="Nunito"/>
                          <a:sym typeface="Nunito"/>
                        </a:rPr>
                        <a:t>714</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6345</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Remove automated SUVI contamination correction</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Closed</a:t>
                      </a:r>
                      <a:endParaRPr sz="1000">
                        <a:latin typeface="Nunito"/>
                        <a:ea typeface="Nunito"/>
                        <a:cs typeface="Nunito"/>
                        <a:sym typeface="Nunito"/>
                      </a:endParaRPr>
                    </a:p>
                  </a:txBody>
                  <a:tcPr marT="91425" marB="91425" marR="91425" marL="91425">
                    <a:solidFill>
                      <a:srgbClr val="FFFFFF"/>
                    </a:solidFill>
                  </a:tcPr>
                </a:tc>
              </a:tr>
              <a:tr h="445600">
                <a:tc>
                  <a:txBody>
                    <a:bodyPr/>
                    <a:lstStyle/>
                    <a:p>
                      <a:pPr indent="0" lvl="0" marL="0" rtl="0" algn="ctr">
                        <a:spcBef>
                          <a:spcPts val="0"/>
                        </a:spcBef>
                        <a:spcAft>
                          <a:spcPts val="0"/>
                        </a:spcAft>
                        <a:buNone/>
                      </a:pPr>
                      <a:r>
                        <a:rPr lang="en" sz="1000">
                          <a:latin typeface="Nunito"/>
                          <a:ea typeface="Nunito"/>
                          <a:cs typeface="Nunito"/>
                          <a:sym typeface="Nunito"/>
                        </a:rPr>
                        <a:t>1021</a:t>
                      </a:r>
                      <a:endParaRPr sz="1000">
                        <a:latin typeface="Nunito"/>
                        <a:ea typeface="Nunito"/>
                        <a:cs typeface="Nunito"/>
                        <a:sym typeface="Nunito"/>
                      </a:endParaRPr>
                    </a:p>
                  </a:txBody>
                  <a:tcPr marT="91425" marB="91425" marR="91425" marL="91425">
                    <a:lnB cap="flat" cmpd="sng" w="9525">
                      <a:solidFill>
                        <a:srgbClr val="999999"/>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000">
                          <a:latin typeface="Nunito"/>
                          <a:ea typeface="Nunito"/>
                          <a:cs typeface="Nunito"/>
                          <a:sym typeface="Nunito"/>
                        </a:rPr>
                        <a:t>7364</a:t>
                      </a:r>
                      <a:endParaRPr sz="1000">
                        <a:latin typeface="Nunito"/>
                        <a:ea typeface="Nunito"/>
                        <a:cs typeface="Nunito"/>
                        <a:sym typeface="Nunito"/>
                      </a:endParaRPr>
                    </a:p>
                  </a:txBody>
                  <a:tcPr marT="91425" marB="91425" marR="91425" marL="91425">
                    <a:lnB cap="flat" cmpd="sng" w="9525">
                      <a:solidFill>
                        <a:srgbClr val="999999"/>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T="91425" marB="91425" marR="91425" marL="91425">
                    <a:lnB cap="flat" cmpd="sng" w="9525">
                      <a:solidFill>
                        <a:srgbClr val="999999"/>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000">
                          <a:latin typeface="Nunito"/>
                          <a:ea typeface="Nunito"/>
                          <a:cs typeface="Nunito"/>
                          <a:sym typeface="Nunito"/>
                        </a:rPr>
                        <a:t>Level-1b Files do not follow FITS format standard</a:t>
                      </a:r>
                      <a:endParaRPr sz="1000">
                        <a:latin typeface="Nunito"/>
                        <a:ea typeface="Nunito"/>
                        <a:cs typeface="Nunito"/>
                        <a:sym typeface="Nunito"/>
                      </a:endParaRPr>
                    </a:p>
                  </a:txBody>
                  <a:tcPr marT="91425" marB="91425" marR="91425" marL="91425">
                    <a:lnB cap="flat" cmpd="sng" w="9525">
                      <a:solidFill>
                        <a:srgbClr val="999999"/>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000">
                          <a:latin typeface="Nunito"/>
                          <a:ea typeface="Nunito"/>
                          <a:cs typeface="Nunito"/>
                          <a:sym typeface="Nunito"/>
                        </a:rPr>
                        <a:t>Low</a:t>
                      </a:r>
                      <a:endParaRPr sz="1000">
                        <a:latin typeface="Nunito"/>
                        <a:ea typeface="Nunito"/>
                        <a:cs typeface="Nunito"/>
                        <a:sym typeface="Nunito"/>
                      </a:endParaRPr>
                    </a:p>
                  </a:txBody>
                  <a:tcPr marT="91425" marB="91425" marR="91425" marL="91425">
                    <a:lnB cap="flat" cmpd="sng" w="9525">
                      <a:solidFill>
                        <a:srgbClr val="999999"/>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000">
                          <a:latin typeface="Nunito"/>
                          <a:ea typeface="Nunito"/>
                          <a:cs typeface="Nunito"/>
                          <a:sym typeface="Nunito"/>
                        </a:rPr>
                        <a:t>In work</a:t>
                      </a:r>
                      <a:endParaRPr sz="1000">
                        <a:latin typeface="Nunito"/>
                        <a:ea typeface="Nunito"/>
                        <a:cs typeface="Nunito"/>
                        <a:sym typeface="Nunito"/>
                      </a:endParaRPr>
                    </a:p>
                  </a:txBody>
                  <a:tcPr marT="91425" marB="91425" marR="91425" marL="91425">
                    <a:lnB cap="flat" cmpd="sng" w="9525">
                      <a:solidFill>
                        <a:srgbClr val="999999"/>
                      </a:solidFill>
                      <a:prstDash val="solid"/>
                      <a:round/>
                      <a:headEnd len="sm" w="sm" type="none"/>
                      <a:tailEnd len="sm" w="sm" type="none"/>
                    </a:lnB>
                    <a:solidFill>
                      <a:srgbClr val="B6D7A8"/>
                    </a:solidFill>
                  </a:tcPr>
                </a:tc>
              </a:tr>
              <a:tr h="445600">
                <a:tc>
                  <a:txBody>
                    <a:bodyPr/>
                    <a:lstStyle/>
                    <a:p>
                      <a:pPr indent="0" lvl="0" marL="0" rtl="0" algn="ctr">
                        <a:spcBef>
                          <a:spcPts val="0"/>
                        </a:spcBef>
                        <a:spcAft>
                          <a:spcPts val="0"/>
                        </a:spcAft>
                        <a:buNone/>
                      </a:pPr>
                      <a:r>
                        <a:rPr lang="en" sz="1000">
                          <a:latin typeface="Nunito"/>
                          <a:ea typeface="Nunito"/>
                          <a:cs typeface="Nunito"/>
                          <a:sym typeface="Nunito"/>
                        </a:rPr>
                        <a:t>1048</a:t>
                      </a:r>
                      <a:endParaRPr sz="1000">
                        <a:latin typeface="Nunito"/>
                        <a:ea typeface="Nunito"/>
                        <a:cs typeface="Nunito"/>
                        <a:sym typeface="Nunito"/>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000">
                          <a:latin typeface="Nunito"/>
                          <a:ea typeface="Nunito"/>
                          <a:cs typeface="Nunito"/>
                          <a:sym typeface="Nunito"/>
                        </a:rPr>
                        <a:t>7558</a:t>
                      </a:r>
                      <a:endParaRPr sz="1000">
                        <a:latin typeface="Nunito"/>
                        <a:ea typeface="Nunito"/>
                        <a:cs typeface="Nunito"/>
                        <a:sym typeface="Nunito"/>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000">
                          <a:latin typeface="Nunito"/>
                          <a:ea typeface="Nunito"/>
                          <a:cs typeface="Nunito"/>
                          <a:sym typeface="Nunito"/>
                        </a:rPr>
                        <a:t>DATE_OBS, DATE_END need exp_time subtracted</a:t>
                      </a:r>
                      <a:endParaRPr sz="1000">
                        <a:latin typeface="Nunito"/>
                        <a:ea typeface="Nunito"/>
                        <a:cs typeface="Nunito"/>
                        <a:sym typeface="Nunito"/>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000">
                          <a:latin typeface="Nunito"/>
                          <a:ea typeface="Nunito"/>
                          <a:cs typeface="Nunito"/>
                          <a:sym typeface="Nunito"/>
                        </a:rPr>
                        <a:t>Low</a:t>
                      </a:r>
                      <a:endParaRPr sz="1000">
                        <a:latin typeface="Nunito"/>
                        <a:ea typeface="Nunito"/>
                        <a:cs typeface="Nunito"/>
                        <a:sym typeface="Nunito"/>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000">
                          <a:latin typeface="Nunito"/>
                          <a:ea typeface="Nunito"/>
                          <a:cs typeface="Nunito"/>
                          <a:sym typeface="Nunito"/>
                        </a:rPr>
                        <a:t>In analysis</a:t>
                      </a:r>
                      <a:endParaRPr sz="1000">
                        <a:latin typeface="Nunito"/>
                        <a:ea typeface="Nunito"/>
                        <a:cs typeface="Nunito"/>
                        <a:sym typeface="Nunito"/>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B6D7A8"/>
                    </a:solidFill>
                  </a:tcPr>
                </a:tc>
              </a:tr>
              <a:tr h="445600">
                <a:tc>
                  <a:txBody>
                    <a:bodyPr/>
                    <a:lstStyle/>
                    <a:p>
                      <a:pPr indent="0" lvl="0" marL="0" rtl="0" algn="ctr">
                        <a:spcBef>
                          <a:spcPts val="0"/>
                        </a:spcBef>
                        <a:spcAft>
                          <a:spcPts val="0"/>
                        </a:spcAft>
                        <a:buNone/>
                      </a:pPr>
                      <a:r>
                        <a:rPr lang="en" sz="1000">
                          <a:latin typeface="Nunito"/>
                          <a:ea typeface="Nunito"/>
                          <a:cs typeface="Nunito"/>
                          <a:sym typeface="Nunito"/>
                        </a:rPr>
                        <a:t>1065</a:t>
                      </a:r>
                      <a:endParaRPr sz="1000">
                        <a:latin typeface="Nunito"/>
                        <a:ea typeface="Nunito"/>
                        <a:cs typeface="Nunito"/>
                        <a:sym typeface="Nunito"/>
                      </a:endParaRPr>
                    </a:p>
                  </a:txBody>
                  <a:tcPr marT="91425" marB="91425" marR="91425" marL="91425">
                    <a:lnT cap="flat" cmpd="sng" w="9525">
                      <a:solidFill>
                        <a:srgbClr val="999999"/>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t/>
                      </a:r>
                      <a:endParaRPr sz="1000">
                        <a:latin typeface="Nunito"/>
                        <a:ea typeface="Nunito"/>
                        <a:cs typeface="Nunito"/>
                        <a:sym typeface="Nunito"/>
                      </a:endParaRPr>
                    </a:p>
                  </a:txBody>
                  <a:tcPr marT="91425" marB="91425" marR="91425" marL="91425">
                    <a:lnT cap="flat" cmpd="sng" w="9525">
                      <a:solidFill>
                        <a:srgbClr val="999999"/>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T="91425" marB="91425" marR="91425" marL="91425">
                    <a:lnT cap="flat" cmpd="sng" w="9525">
                      <a:solidFill>
                        <a:srgbClr val="999999"/>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CDRL-80 Update</a:t>
                      </a:r>
                      <a:endParaRPr sz="1000">
                        <a:latin typeface="Nunito"/>
                        <a:ea typeface="Nunito"/>
                        <a:cs typeface="Nunito"/>
                        <a:sym typeface="Nunito"/>
                      </a:endParaRPr>
                    </a:p>
                  </a:txBody>
                  <a:tcPr marT="91425" marB="91425" marR="91425" marL="91425">
                    <a:lnT cap="flat" cmpd="sng" w="9525">
                      <a:solidFill>
                        <a:srgbClr val="999999"/>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T="91425" marB="91425" marR="91425" marL="91425">
                    <a:lnT cap="flat" cmpd="sng" w="9525">
                      <a:solidFill>
                        <a:srgbClr val="999999"/>
                      </a:solidFill>
                      <a:prstDash val="solid"/>
                      <a:round/>
                      <a:headEnd len="sm" w="sm" type="none"/>
                      <a:tailEnd len="sm" w="sm" type="none"/>
                    </a:lnT>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Closed</a:t>
                      </a:r>
                      <a:endParaRPr sz="1000">
                        <a:latin typeface="Nunito"/>
                        <a:ea typeface="Nunito"/>
                        <a:cs typeface="Nunito"/>
                        <a:sym typeface="Nunito"/>
                      </a:endParaRPr>
                    </a:p>
                  </a:txBody>
                  <a:tcPr marT="91425" marB="91425" marR="91425" marL="91425">
                    <a:lnT cap="flat" cmpd="sng" w="9525">
                      <a:solidFill>
                        <a:srgbClr val="999999"/>
                      </a:solidFill>
                      <a:prstDash val="solid"/>
                      <a:round/>
                      <a:headEnd len="sm" w="sm" type="none"/>
                      <a:tailEnd len="sm" w="sm" type="none"/>
                    </a:lnT>
                    <a:solidFill>
                      <a:srgbClr val="FFFFFF"/>
                    </a:solidFill>
                  </a:tcPr>
                </a:tc>
              </a:tr>
              <a:tr h="445600">
                <a:tc>
                  <a:txBody>
                    <a:bodyPr/>
                    <a:lstStyle/>
                    <a:p>
                      <a:pPr indent="0" lvl="0" marL="0" rtl="0" algn="ctr">
                        <a:spcBef>
                          <a:spcPts val="0"/>
                        </a:spcBef>
                        <a:spcAft>
                          <a:spcPts val="0"/>
                        </a:spcAft>
                        <a:buNone/>
                      </a:pPr>
                      <a:r>
                        <a:rPr lang="en" sz="1000">
                          <a:latin typeface="Nunito"/>
                          <a:ea typeface="Nunito"/>
                          <a:cs typeface="Nunito"/>
                          <a:sym typeface="Nunito"/>
                        </a:rPr>
                        <a:t>1032</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7415</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SUVI Image Serial Number</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Nunito"/>
                          <a:ea typeface="Nunito"/>
                          <a:cs typeface="Nunito"/>
                          <a:sym typeface="Nunito"/>
                        </a:rPr>
                        <a:t>Closed</a:t>
                      </a:r>
                      <a:endParaRPr sz="1000">
                        <a:latin typeface="Nunito"/>
                        <a:ea typeface="Nunito"/>
                        <a:cs typeface="Nunito"/>
                        <a:sym typeface="Nunito"/>
                      </a:endParaRPr>
                    </a:p>
                  </a:txBody>
                  <a:tcPr marT="91425" marB="91425" marR="91425" marL="91425">
                    <a:solidFill>
                      <a:srgbClr val="FFFFFF"/>
                    </a:solidFill>
                  </a:tcPr>
                </a:tc>
              </a:tr>
              <a:tr h="445600">
                <a:tc>
                  <a:txBody>
                    <a:bodyPr/>
                    <a:lstStyle/>
                    <a:p>
                      <a:pPr indent="0" lvl="0" marL="0" rtl="0" algn="ctr">
                        <a:spcBef>
                          <a:spcPts val="0"/>
                        </a:spcBef>
                        <a:spcAft>
                          <a:spcPts val="0"/>
                        </a:spcAft>
                        <a:buNone/>
                      </a:pPr>
                      <a:r>
                        <a:rPr lang="en" sz="1000">
                          <a:latin typeface="Nunito"/>
                          <a:ea typeface="Nunito"/>
                          <a:cs typeface="Nunito"/>
                          <a:sym typeface="Nunito"/>
                        </a:rPr>
                        <a:t>1121</a:t>
                      </a:r>
                      <a:endParaRPr sz="1000">
                        <a:latin typeface="Nunito"/>
                        <a:ea typeface="Nunito"/>
                        <a:cs typeface="Nunito"/>
                        <a:sym typeface="Nunito"/>
                      </a:endParaRPr>
                    </a:p>
                  </a:txBody>
                  <a:tcPr marT="91425" marB="91425" marR="91425" marL="91425">
                    <a:solidFill>
                      <a:srgbClr val="D9EAD3"/>
                    </a:solidFill>
                  </a:tcPr>
                </a:tc>
                <a:tc>
                  <a:txBody>
                    <a:bodyPr/>
                    <a:lstStyle/>
                    <a:p>
                      <a:pPr indent="0" lvl="0" marL="0" rtl="0" algn="ctr">
                        <a:spcBef>
                          <a:spcPts val="0"/>
                        </a:spcBef>
                        <a:spcAft>
                          <a:spcPts val="0"/>
                        </a:spcAft>
                        <a:buNone/>
                      </a:pPr>
                      <a:r>
                        <a:t/>
                      </a:r>
                      <a:endParaRPr sz="1000">
                        <a:latin typeface="Nunito"/>
                        <a:ea typeface="Nunito"/>
                        <a:cs typeface="Nunito"/>
                        <a:sym typeface="Nunito"/>
                      </a:endParaRPr>
                    </a:p>
                  </a:txBody>
                  <a:tcPr marT="91425" marB="91425" marR="91425" marL="91425">
                    <a:solidFill>
                      <a:srgbClr val="D9EAD3"/>
                    </a:solidFill>
                  </a:tcPr>
                </a:tc>
                <a:tc>
                  <a:txBody>
                    <a:bodyPr/>
                    <a:lstStyle/>
                    <a:p>
                      <a:pPr indent="0" lvl="0" marL="0" rtl="0" algn="ctr">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T="91425" marB="91425" marR="91425" marL="91425">
                    <a:solidFill>
                      <a:srgbClr val="D9EAD3"/>
                    </a:solidFill>
                  </a:tcPr>
                </a:tc>
                <a:tc>
                  <a:txBody>
                    <a:bodyPr/>
                    <a:lstStyle/>
                    <a:p>
                      <a:pPr indent="0" lvl="0" marL="0" rtl="0" algn="ctr">
                        <a:spcBef>
                          <a:spcPts val="0"/>
                        </a:spcBef>
                        <a:spcAft>
                          <a:spcPts val="0"/>
                        </a:spcAft>
                        <a:buNone/>
                      </a:pPr>
                      <a:r>
                        <a:rPr lang="en" sz="1000">
                          <a:latin typeface="Nunito"/>
                          <a:ea typeface="Nunito"/>
                          <a:cs typeface="Nunito"/>
                          <a:sym typeface="Nunito"/>
                        </a:rPr>
                        <a:t>SUVI Yaw Flip Navigation (impacts only G17 SUVI currently)</a:t>
                      </a:r>
                      <a:endParaRPr sz="1000">
                        <a:latin typeface="Nunito"/>
                        <a:ea typeface="Nunito"/>
                        <a:cs typeface="Nunito"/>
                        <a:sym typeface="Nunito"/>
                      </a:endParaRPr>
                    </a:p>
                  </a:txBody>
                  <a:tcPr marT="91425" marB="91425" marR="91425" marL="91425">
                    <a:solidFill>
                      <a:srgbClr val="D9EAD3"/>
                    </a:solidFill>
                  </a:tcPr>
                </a:tc>
                <a:tc>
                  <a:txBody>
                    <a:bodyPr/>
                    <a:lstStyle/>
                    <a:p>
                      <a:pPr indent="0" lvl="0" marL="0" rtl="0" algn="ctr">
                        <a:spcBef>
                          <a:spcPts val="0"/>
                        </a:spcBef>
                        <a:spcAft>
                          <a:spcPts val="0"/>
                        </a:spcAft>
                        <a:buNone/>
                      </a:pPr>
                      <a:r>
                        <a:rPr lang="en" sz="1000">
                          <a:latin typeface="Nunito"/>
                          <a:ea typeface="Nunito"/>
                          <a:cs typeface="Nunito"/>
                          <a:sym typeface="Nunito"/>
                        </a:rPr>
                        <a:t>N/A</a:t>
                      </a:r>
                      <a:endParaRPr sz="1000">
                        <a:latin typeface="Nunito"/>
                        <a:ea typeface="Nunito"/>
                        <a:cs typeface="Nunito"/>
                        <a:sym typeface="Nunito"/>
                      </a:endParaRPr>
                    </a:p>
                  </a:txBody>
                  <a:tcPr marT="91425" marB="91425" marR="91425" marL="91425">
                    <a:solidFill>
                      <a:srgbClr val="D9EAD3"/>
                    </a:solidFill>
                  </a:tcPr>
                </a:tc>
                <a:tc>
                  <a:txBody>
                    <a:bodyPr/>
                    <a:lstStyle/>
                    <a:p>
                      <a:pPr indent="0" lvl="0" marL="0" rtl="0" algn="ctr">
                        <a:spcBef>
                          <a:spcPts val="0"/>
                        </a:spcBef>
                        <a:spcAft>
                          <a:spcPts val="0"/>
                        </a:spcAft>
                        <a:buNone/>
                      </a:pPr>
                      <a:r>
                        <a:rPr lang="en" sz="1000">
                          <a:latin typeface="Nunito"/>
                          <a:ea typeface="Nunito"/>
                          <a:cs typeface="Nunito"/>
                          <a:sym typeface="Nunito"/>
                        </a:rPr>
                        <a:t>In analysis</a:t>
                      </a:r>
                      <a:endParaRPr sz="1000">
                        <a:latin typeface="Nunito"/>
                        <a:ea typeface="Nunito"/>
                        <a:cs typeface="Nunito"/>
                        <a:sym typeface="Nunito"/>
                      </a:endParaRPr>
                    </a:p>
                  </a:txBody>
                  <a:tcPr marT="91425" marB="91425" marR="91425" marL="91425">
                    <a:solidFill>
                      <a:srgbClr val="D9EAD3"/>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ADR 714 (Closed)</a:t>
            </a:r>
            <a:endParaRPr/>
          </a:p>
        </p:txBody>
      </p:sp>
      <p:sp>
        <p:nvSpPr>
          <p:cNvPr id="190" name="Google Shape;190;p28"/>
          <p:cNvSpPr txBox="1"/>
          <p:nvPr>
            <p:ph idx="1" type="body"/>
          </p:nvPr>
        </p:nvSpPr>
        <p:spPr>
          <a:xfrm>
            <a:off x="311700" y="1152475"/>
            <a:ext cx="64227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EFEFEF"/>
              </a:buClr>
              <a:buSzPts val="1800"/>
              <a:buChar char="●"/>
            </a:pPr>
            <a:r>
              <a:rPr lang="en">
                <a:solidFill>
                  <a:srgbClr val="EFEFEF"/>
                </a:solidFill>
              </a:rPr>
              <a:t>A contamination degradation correction was being automatically applied to the SUVI L1b product. While this was as designed, but the approach is overly simplistic and had the potential to impact the L1b product in an </a:t>
            </a:r>
            <a:r>
              <a:rPr lang="en">
                <a:solidFill>
                  <a:srgbClr val="EFEFEF"/>
                </a:solidFill>
              </a:rPr>
              <a:t>inconsistent</a:t>
            </a:r>
            <a:r>
              <a:rPr lang="en">
                <a:solidFill>
                  <a:srgbClr val="EFEFEF"/>
                </a:solidFill>
              </a:rPr>
              <a:t> and unpredictable manner.</a:t>
            </a:r>
            <a:endParaRPr>
              <a:solidFill>
                <a:srgbClr val="EFEFEF"/>
              </a:solidFill>
            </a:endParaRPr>
          </a:p>
          <a:p>
            <a:pPr indent="-342900" lvl="0" marL="457200" rtl="0" algn="l">
              <a:spcBef>
                <a:spcPts val="0"/>
              </a:spcBef>
              <a:spcAft>
                <a:spcPts val="0"/>
              </a:spcAft>
              <a:buSzPts val="1800"/>
              <a:buChar char="●"/>
            </a:pPr>
            <a:r>
              <a:rPr lang="en"/>
              <a:t>Resolution was accomplished by removing the automatic correction from the L1b algorithm.</a:t>
            </a:r>
            <a:endParaRPr/>
          </a:p>
          <a:p>
            <a:pPr indent="-342900" lvl="0" marL="457200" rtl="0" algn="l">
              <a:spcBef>
                <a:spcPts val="0"/>
              </a:spcBef>
              <a:spcAft>
                <a:spcPts val="0"/>
              </a:spcAft>
              <a:buSzPts val="1800"/>
              <a:buChar char="●"/>
            </a:pPr>
            <a:r>
              <a:rPr lang="en"/>
              <a:t>Degradation will be determined by NCEI, and updated via calibration LUT.</a:t>
            </a:r>
            <a:endParaRPr/>
          </a:p>
        </p:txBody>
      </p:sp>
      <p:sp>
        <p:nvSpPr>
          <p:cNvPr id="191" name="Google Shape;191;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ADR 1021 (In Work)</a:t>
            </a:r>
            <a:endParaRPr/>
          </a:p>
        </p:txBody>
      </p:sp>
      <p:sp>
        <p:nvSpPr>
          <p:cNvPr id="197" name="Google Shape;197;p29"/>
          <p:cNvSpPr txBox="1"/>
          <p:nvPr>
            <p:ph idx="1" type="body"/>
          </p:nvPr>
        </p:nvSpPr>
        <p:spPr>
          <a:xfrm>
            <a:off x="311700" y="1152475"/>
            <a:ext cx="6672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EFEFEF"/>
              </a:buClr>
              <a:buSzPts val="1800"/>
              <a:buChar char="●"/>
            </a:pPr>
            <a:r>
              <a:rPr lang="en">
                <a:solidFill>
                  <a:srgbClr val="EFEFEF"/>
                </a:solidFill>
              </a:rPr>
              <a:t>A deviation from the FITS format standard in the SUVI L1b product makes the SUVI L1b incompatible with much of the processing software in the scientific solar community.</a:t>
            </a:r>
            <a:endParaRPr>
              <a:solidFill>
                <a:srgbClr val="EFEFEF"/>
              </a:solidFill>
            </a:endParaRPr>
          </a:p>
          <a:p>
            <a:pPr indent="-342900" lvl="0" marL="457200" rtl="0" algn="l">
              <a:spcBef>
                <a:spcPts val="0"/>
              </a:spcBef>
              <a:spcAft>
                <a:spcPts val="0"/>
              </a:spcAft>
              <a:buSzPts val="1800"/>
              <a:buChar char="●"/>
            </a:pPr>
            <a:r>
              <a:rPr lang="en"/>
              <a:t>Does not impact image product quality or SWPC operations</a:t>
            </a:r>
            <a:endParaRPr/>
          </a:p>
          <a:p>
            <a:pPr indent="-342900" lvl="0" marL="457200" rtl="0" algn="l">
              <a:spcBef>
                <a:spcPts val="0"/>
              </a:spcBef>
              <a:spcAft>
                <a:spcPts val="0"/>
              </a:spcAft>
              <a:buSzPts val="1800"/>
              <a:buChar char="●"/>
            </a:pPr>
            <a:r>
              <a:rPr lang="en"/>
              <a:t>A simple fix to the generation of one keyword (“CONTINUE”) in the L1b product header would resolve this issue.</a:t>
            </a:r>
            <a:endParaRPr/>
          </a:p>
        </p:txBody>
      </p:sp>
      <p:sp>
        <p:nvSpPr>
          <p:cNvPr id="198" name="Google Shape;198;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ADR 1032 (Closed)</a:t>
            </a:r>
            <a:endParaRPr/>
          </a:p>
        </p:txBody>
      </p:sp>
      <p:sp>
        <p:nvSpPr>
          <p:cNvPr id="204" name="Google Shape;204;p30"/>
          <p:cNvSpPr txBox="1"/>
          <p:nvPr>
            <p:ph idx="1" type="body"/>
          </p:nvPr>
        </p:nvSpPr>
        <p:spPr>
          <a:xfrm>
            <a:off x="311700" y="1152475"/>
            <a:ext cx="6695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EFEFEF"/>
              </a:buClr>
              <a:buSzPts val="1800"/>
              <a:buChar char="●"/>
            </a:pPr>
            <a:r>
              <a:rPr lang="en">
                <a:solidFill>
                  <a:srgbClr val="EFEFEF"/>
                </a:solidFill>
              </a:rPr>
              <a:t>Adding the Image Serial Number to the SUVI L1b product adds traceability through the Level-1b process.</a:t>
            </a:r>
            <a:endParaRPr>
              <a:solidFill>
                <a:srgbClr val="EFEFEF"/>
              </a:solidFill>
            </a:endParaRPr>
          </a:p>
          <a:p>
            <a:pPr indent="-342900" lvl="0" marL="457200" rtl="0" algn="l">
              <a:spcBef>
                <a:spcPts val="0"/>
              </a:spcBef>
              <a:spcAft>
                <a:spcPts val="0"/>
              </a:spcAft>
              <a:buSzPts val="1800"/>
              <a:buChar char="●"/>
            </a:pPr>
            <a:r>
              <a:rPr lang="en"/>
              <a:t>No impact to operations or product quality</a:t>
            </a:r>
            <a:endParaRPr/>
          </a:p>
        </p:txBody>
      </p:sp>
      <p:sp>
        <p:nvSpPr>
          <p:cNvPr id="205" name="Google Shape;205;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ADR 1048 (In Analysis)</a:t>
            </a:r>
            <a:endParaRPr/>
          </a:p>
        </p:txBody>
      </p:sp>
      <p:sp>
        <p:nvSpPr>
          <p:cNvPr id="211" name="Google Shape;211;p31"/>
          <p:cNvSpPr txBox="1"/>
          <p:nvPr>
            <p:ph idx="1" type="body"/>
          </p:nvPr>
        </p:nvSpPr>
        <p:spPr>
          <a:xfrm>
            <a:off x="311700" y="1152475"/>
            <a:ext cx="6642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EFEFEF"/>
              </a:buClr>
              <a:buSzPts val="1800"/>
              <a:buChar char="●"/>
            </a:pPr>
            <a:r>
              <a:rPr lang="en">
                <a:solidFill>
                  <a:srgbClr val="EFEFEF"/>
                </a:solidFill>
              </a:rPr>
              <a:t>Slight error to the product timestamps</a:t>
            </a:r>
            <a:endParaRPr>
              <a:solidFill>
                <a:srgbClr val="EFEFEF"/>
              </a:solidFill>
            </a:endParaRPr>
          </a:p>
          <a:p>
            <a:pPr indent="-342900" lvl="0" marL="457200" rtl="0" algn="l">
              <a:spcBef>
                <a:spcPts val="0"/>
              </a:spcBef>
              <a:spcAft>
                <a:spcPts val="0"/>
              </a:spcAft>
              <a:buClr>
                <a:srgbClr val="EFEFEF"/>
              </a:buClr>
              <a:buSzPts val="1800"/>
              <a:buChar char="●"/>
            </a:pPr>
            <a:r>
              <a:rPr lang="en">
                <a:solidFill>
                  <a:srgbClr val="EFEFEF"/>
                </a:solidFill>
              </a:rPr>
              <a:t>SUVI Images downlink at 1 image/10 seconds</a:t>
            </a:r>
            <a:endParaRPr>
              <a:solidFill>
                <a:srgbClr val="EFEFEF"/>
              </a:solidFill>
            </a:endParaRPr>
          </a:p>
          <a:p>
            <a:pPr indent="-342900" lvl="0" marL="457200" rtl="0" algn="l">
              <a:spcBef>
                <a:spcPts val="0"/>
              </a:spcBef>
              <a:spcAft>
                <a:spcPts val="0"/>
              </a:spcAft>
              <a:buClr>
                <a:srgbClr val="EFEFEF"/>
              </a:buClr>
              <a:buSzPts val="1800"/>
              <a:buChar char="●"/>
            </a:pPr>
            <a:r>
              <a:rPr lang="en">
                <a:solidFill>
                  <a:srgbClr val="EFEFEF"/>
                </a:solidFill>
              </a:rPr>
              <a:t>Timestamp error &lt; 1 second</a:t>
            </a:r>
            <a:endParaRPr>
              <a:solidFill>
                <a:srgbClr val="EFEFEF"/>
              </a:solidFill>
            </a:endParaRPr>
          </a:p>
          <a:p>
            <a:pPr indent="-342900" lvl="0" marL="457200" rtl="0" algn="l">
              <a:spcBef>
                <a:spcPts val="0"/>
              </a:spcBef>
              <a:spcAft>
                <a:spcPts val="0"/>
              </a:spcAft>
              <a:buSzPts val="1800"/>
              <a:buChar char="●"/>
            </a:pPr>
            <a:r>
              <a:rPr lang="en"/>
              <a:t>No significant impact to operations</a:t>
            </a:r>
            <a:endParaRPr/>
          </a:p>
          <a:p>
            <a:pPr indent="-342900" lvl="0" marL="457200" rtl="0" algn="l">
              <a:spcBef>
                <a:spcPts val="0"/>
              </a:spcBef>
              <a:spcAft>
                <a:spcPts val="0"/>
              </a:spcAft>
              <a:buSzPts val="1800"/>
              <a:buChar char="●"/>
            </a:pPr>
            <a:r>
              <a:rPr lang="en"/>
              <a:t>There is a clear path to resolution</a:t>
            </a:r>
            <a:endParaRPr/>
          </a:p>
        </p:txBody>
      </p:sp>
      <p:sp>
        <p:nvSpPr>
          <p:cNvPr id="212" name="Google Shape;21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700"/>
              <a:t>Outline</a:t>
            </a:r>
            <a:endParaRPr sz="3700"/>
          </a:p>
        </p:txBody>
      </p:sp>
      <p:sp>
        <p:nvSpPr>
          <p:cNvPr id="68" name="Google Shape;68;p14"/>
          <p:cNvSpPr txBox="1"/>
          <p:nvPr>
            <p:ph idx="1" type="body"/>
          </p:nvPr>
        </p:nvSpPr>
        <p:spPr>
          <a:xfrm>
            <a:off x="154550" y="1152475"/>
            <a:ext cx="7017300" cy="34164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SzPts val="2100"/>
              <a:buChar char="●"/>
            </a:pPr>
            <a:r>
              <a:rPr lang="en" sz="2100"/>
              <a:t>Overview of the GOES-16 SUVI</a:t>
            </a:r>
            <a:endParaRPr sz="2100"/>
          </a:p>
          <a:p>
            <a:pPr indent="-361950" lvl="0" marL="457200" rtl="0" algn="l">
              <a:lnSpc>
                <a:spcPct val="115000"/>
              </a:lnSpc>
              <a:spcBef>
                <a:spcPts val="0"/>
              </a:spcBef>
              <a:spcAft>
                <a:spcPts val="0"/>
              </a:spcAft>
              <a:buSzPts val="2100"/>
              <a:buChar char="●"/>
            </a:pPr>
            <a:r>
              <a:rPr lang="en" sz="2100"/>
              <a:t>Review of the GOES-16 SUVI Provisional Assessment</a:t>
            </a:r>
            <a:endParaRPr sz="2100"/>
          </a:p>
          <a:p>
            <a:pPr indent="-361950" lvl="0" marL="457200" rtl="0" algn="l">
              <a:lnSpc>
                <a:spcPct val="115000"/>
              </a:lnSpc>
              <a:spcBef>
                <a:spcPts val="0"/>
              </a:spcBef>
              <a:spcAft>
                <a:spcPts val="0"/>
              </a:spcAft>
              <a:buSzPts val="2100"/>
              <a:buChar char="●"/>
            </a:pPr>
            <a:r>
              <a:rPr lang="en" sz="2100"/>
              <a:t>Evaluation of the GOES-16 Level-1b Product Quality</a:t>
            </a:r>
            <a:endParaRPr sz="2100"/>
          </a:p>
          <a:p>
            <a:pPr indent="-336550" lvl="1" marL="914400" rtl="0" algn="l">
              <a:lnSpc>
                <a:spcPct val="115000"/>
              </a:lnSpc>
              <a:spcBef>
                <a:spcPts val="0"/>
              </a:spcBef>
              <a:spcAft>
                <a:spcPts val="0"/>
              </a:spcAft>
              <a:buSzPts val="1700"/>
              <a:buChar char="○"/>
            </a:pPr>
            <a:r>
              <a:rPr lang="en" sz="1700"/>
              <a:t>Anomalies and Resolution</a:t>
            </a:r>
            <a:endParaRPr sz="1700"/>
          </a:p>
          <a:p>
            <a:pPr indent="-336550" lvl="1" marL="914400" rtl="0" algn="l">
              <a:lnSpc>
                <a:spcPct val="115000"/>
              </a:lnSpc>
              <a:spcBef>
                <a:spcPts val="0"/>
              </a:spcBef>
              <a:spcAft>
                <a:spcPts val="0"/>
              </a:spcAft>
              <a:buSzPts val="1700"/>
              <a:buChar char="○"/>
            </a:pPr>
            <a:r>
              <a:rPr lang="en" sz="1700"/>
              <a:t>PLPTs -Trending and Degradation</a:t>
            </a:r>
            <a:endParaRPr sz="1700"/>
          </a:p>
          <a:p>
            <a:pPr indent="-361950" lvl="0" marL="457200" rtl="0" algn="l">
              <a:lnSpc>
                <a:spcPct val="115000"/>
              </a:lnSpc>
              <a:spcBef>
                <a:spcPts val="0"/>
              </a:spcBef>
              <a:spcAft>
                <a:spcPts val="0"/>
              </a:spcAft>
              <a:buSzPts val="2100"/>
              <a:buChar char="●"/>
            </a:pPr>
            <a:r>
              <a:rPr lang="en" sz="2100"/>
              <a:t>Summary of Product Status </a:t>
            </a:r>
            <a:endParaRPr sz="2100"/>
          </a:p>
          <a:p>
            <a:pPr indent="-336550" lvl="1" marL="914400" rtl="0" algn="l">
              <a:lnSpc>
                <a:spcPct val="115000"/>
              </a:lnSpc>
              <a:spcBef>
                <a:spcPts val="0"/>
              </a:spcBef>
              <a:spcAft>
                <a:spcPts val="0"/>
              </a:spcAft>
              <a:buSzPts val="1700"/>
              <a:buChar char="○"/>
            </a:pPr>
            <a:r>
              <a:rPr lang="en" sz="1700"/>
              <a:t>Top priority items</a:t>
            </a:r>
            <a:endParaRPr sz="1700"/>
          </a:p>
          <a:p>
            <a:pPr indent="-336550" lvl="1" marL="914400" rtl="0" algn="l">
              <a:lnSpc>
                <a:spcPct val="115000"/>
              </a:lnSpc>
              <a:spcBef>
                <a:spcPts val="0"/>
              </a:spcBef>
              <a:spcAft>
                <a:spcPts val="0"/>
              </a:spcAft>
              <a:buSzPts val="1700"/>
              <a:buChar char="○"/>
            </a:pPr>
            <a:r>
              <a:rPr lang="en" sz="1700"/>
              <a:t>Conclusion</a:t>
            </a:r>
            <a:endParaRPr sz="1700"/>
          </a:p>
        </p:txBody>
      </p:sp>
      <p:sp>
        <p:nvSpPr>
          <p:cNvPr id="69" name="Google Shape;69;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ADR 1065 (Closed)</a:t>
            </a:r>
            <a:endParaRPr/>
          </a:p>
        </p:txBody>
      </p:sp>
      <p:sp>
        <p:nvSpPr>
          <p:cNvPr id="218" name="Google Shape;218;p32"/>
          <p:cNvSpPr txBox="1"/>
          <p:nvPr>
            <p:ph idx="1" type="body"/>
          </p:nvPr>
        </p:nvSpPr>
        <p:spPr>
          <a:xfrm>
            <a:off x="311700" y="1152475"/>
            <a:ext cx="64377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EFEFEF"/>
              </a:buClr>
              <a:buSzPts val="1800"/>
              <a:buChar char="●"/>
            </a:pPr>
            <a:r>
              <a:rPr lang="en">
                <a:solidFill>
                  <a:srgbClr val="EFEFEF"/>
                </a:solidFill>
              </a:rPr>
              <a:t>Updates and corrections were added to SUVI CDRL-80 to bring it up to date</a:t>
            </a:r>
            <a:endParaRPr>
              <a:solidFill>
                <a:srgbClr val="EFEFEF"/>
              </a:solidFill>
            </a:endParaRPr>
          </a:p>
          <a:p>
            <a:pPr indent="0" lvl="0" marL="457200" rtl="0" algn="l">
              <a:spcBef>
                <a:spcPts val="1600"/>
              </a:spcBef>
              <a:spcAft>
                <a:spcPts val="1600"/>
              </a:spcAft>
              <a:buNone/>
            </a:pPr>
            <a:r>
              <a:rPr lang="en"/>
              <a:t> </a:t>
            </a:r>
            <a:endParaRPr/>
          </a:p>
        </p:txBody>
      </p:sp>
      <p:sp>
        <p:nvSpPr>
          <p:cNvPr id="219" name="Google Shape;219;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rPr>
              <a:t>GOES-16 SUVI Full Maturity PS-PVR</a:t>
            </a:r>
            <a:endParaRPr sz="2400">
              <a:solidFill>
                <a:srgbClr val="434343"/>
              </a:solidFill>
            </a:endParaRPr>
          </a:p>
          <a:p>
            <a:pPr indent="0" lvl="0" marL="0" rtl="0" algn="l">
              <a:spcBef>
                <a:spcPts val="0"/>
              </a:spcBef>
              <a:spcAft>
                <a:spcPts val="0"/>
              </a:spcAft>
              <a:buNone/>
            </a:pPr>
            <a:r>
              <a:rPr lang="en"/>
              <a:t>Evaluation of Product</a:t>
            </a:r>
            <a:endParaRPr/>
          </a:p>
          <a:p>
            <a:pPr indent="0" lvl="0" marL="0" rtl="0" algn="l">
              <a:spcBef>
                <a:spcPts val="0"/>
              </a:spcBef>
              <a:spcAft>
                <a:spcPts val="0"/>
              </a:spcAft>
              <a:buNone/>
            </a:pPr>
            <a:r>
              <a:rPr lang="en"/>
              <a:t>Quality </a:t>
            </a:r>
            <a:endParaRPr/>
          </a:p>
        </p:txBody>
      </p:sp>
      <p:sp>
        <p:nvSpPr>
          <p:cNvPr id="225" name="Google Shape;225;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1" name="Google Shape;231;p34"/>
          <p:cNvPicPr preferRelativeResize="0"/>
          <p:nvPr/>
        </p:nvPicPr>
        <p:blipFill>
          <a:blip r:embed="rId3">
            <a:alphaModFix/>
          </a:blip>
          <a:stretch>
            <a:fillRect/>
          </a:stretch>
        </p:blipFill>
        <p:spPr>
          <a:xfrm>
            <a:off x="1312266" y="0"/>
            <a:ext cx="6519469" cy="5143501"/>
          </a:xfrm>
          <a:prstGeom prst="rect">
            <a:avLst/>
          </a:prstGeom>
          <a:noFill/>
          <a:ln>
            <a:noFill/>
          </a:ln>
        </p:spPr>
      </p:pic>
      <p:sp>
        <p:nvSpPr>
          <p:cNvPr id="232" name="Google Shape;232;p34"/>
          <p:cNvSpPr txBox="1"/>
          <p:nvPr/>
        </p:nvSpPr>
        <p:spPr>
          <a:xfrm>
            <a:off x="1157850" y="3288900"/>
            <a:ext cx="7314600" cy="9144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Trending activities use Ground System generated L1b products when possible.</a:t>
            </a:r>
            <a:endParaRPr sz="1700">
              <a:solidFill>
                <a:srgbClr val="FFFFFF"/>
              </a:solidFill>
              <a:latin typeface="Nunito"/>
              <a:ea typeface="Nunito"/>
              <a:cs typeface="Nunito"/>
              <a:sym typeface="Nunito"/>
            </a:endParaRPr>
          </a:p>
          <a:p>
            <a:pPr indent="-336550" lvl="0" marL="457200" rtl="0" algn="l">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PLPT-SUV-002 requires the use of L0 CCSDS data.</a:t>
            </a:r>
            <a:endParaRPr sz="1700">
              <a:solidFill>
                <a:srgbClr val="FFFFFF"/>
              </a:solidFill>
              <a:latin typeface="Nunito"/>
              <a:ea typeface="Nunito"/>
              <a:cs typeface="Nunito"/>
              <a:sym typeface="Nunito"/>
            </a:endParaRPr>
          </a:p>
          <a:p>
            <a:pPr indent="-336550" lvl="0" marL="457200" rtl="0" algn="l">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PLPT-SUV-003/006 require reprocessing from L0 prior to 5/2018</a:t>
            </a:r>
            <a:endParaRPr sz="1700">
              <a:solidFill>
                <a:srgbClr val="FFFFFF"/>
              </a:solidFill>
              <a:latin typeface="Nunito"/>
              <a:ea typeface="Nunito"/>
              <a:cs typeface="Nunito"/>
              <a:sym typeface="Nunito"/>
            </a:endParaRPr>
          </a:p>
        </p:txBody>
      </p:sp>
      <p:sp>
        <p:nvSpPr>
          <p:cNvPr id="233" name="Google Shape;233;p34"/>
          <p:cNvSpPr/>
          <p:nvPr/>
        </p:nvSpPr>
        <p:spPr>
          <a:xfrm>
            <a:off x="6924375" y="4925950"/>
            <a:ext cx="862800" cy="184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4"/>
          <p:cNvSpPr txBox="1"/>
          <p:nvPr/>
        </p:nvSpPr>
        <p:spPr>
          <a:xfrm>
            <a:off x="6970625" y="2008375"/>
            <a:ext cx="722700" cy="324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Calibri"/>
                <a:ea typeface="Calibri"/>
                <a:cs typeface="Calibri"/>
                <a:sym typeface="Calibri"/>
              </a:rPr>
              <a:t>Active</a:t>
            </a:r>
            <a:endParaRPr sz="16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0" name="Google Shape;240;p35"/>
          <p:cNvSpPr txBox="1"/>
          <p:nvPr/>
        </p:nvSpPr>
        <p:spPr>
          <a:xfrm>
            <a:off x="222700" y="201175"/>
            <a:ext cx="8692200" cy="786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lang="en" sz="3200">
                <a:solidFill>
                  <a:srgbClr val="FFFFFF"/>
                </a:solidFill>
                <a:latin typeface="Nunito"/>
                <a:ea typeface="Nunito"/>
                <a:cs typeface="Nunito"/>
                <a:sym typeface="Nunito"/>
              </a:rPr>
              <a:t>PLPT-SUV-001: CCD Temperature Trending</a:t>
            </a:r>
            <a:endParaRPr sz="3200">
              <a:solidFill>
                <a:srgbClr val="FFFFFF"/>
              </a:solidFill>
              <a:latin typeface="Nunito"/>
              <a:ea typeface="Nunito"/>
              <a:cs typeface="Nunito"/>
              <a:sym typeface="Nunito"/>
            </a:endParaRPr>
          </a:p>
        </p:txBody>
      </p:sp>
      <p:sp>
        <p:nvSpPr>
          <p:cNvPr id="241" name="Google Shape;241;p35"/>
          <p:cNvSpPr txBox="1"/>
          <p:nvPr/>
        </p:nvSpPr>
        <p:spPr>
          <a:xfrm>
            <a:off x="933875" y="1264325"/>
            <a:ext cx="6012600" cy="3275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Nunito"/>
              <a:buChar char="●"/>
            </a:pPr>
            <a:r>
              <a:rPr lang="en" sz="2400">
                <a:solidFill>
                  <a:srgbClr val="FFFFFF"/>
                </a:solidFill>
                <a:latin typeface="Nunito"/>
                <a:ea typeface="Nunito"/>
                <a:cs typeface="Nunito"/>
                <a:sym typeface="Nunito"/>
              </a:rPr>
              <a:t>Demonstrated ability to extract and trend the SUVI detector temperatures</a:t>
            </a:r>
            <a:endParaRPr sz="2400">
              <a:solidFill>
                <a:srgbClr val="FFFFFF"/>
              </a:solidFill>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7" name="Google Shape;247;p36"/>
          <p:cNvSpPr txBox="1"/>
          <p:nvPr>
            <p:ph type="title"/>
          </p:nvPr>
        </p:nvSpPr>
        <p:spPr>
          <a:xfrm>
            <a:off x="311700" y="3270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PLPT-SUV-001</a:t>
            </a:r>
            <a:endParaRPr sz="3800"/>
          </a:p>
          <a:p>
            <a:pPr indent="0" lvl="0" marL="0" rtl="0" algn="ctr">
              <a:spcBef>
                <a:spcPts val="0"/>
              </a:spcBef>
              <a:spcAft>
                <a:spcPts val="0"/>
              </a:spcAft>
              <a:buNone/>
            </a:pPr>
            <a:r>
              <a:rPr lang="en" sz="3400"/>
              <a:t>SUVI CCD Temperature Trending</a:t>
            </a:r>
            <a:endParaRPr sz="3400"/>
          </a:p>
        </p:txBody>
      </p:sp>
      <p:pic>
        <p:nvPicPr>
          <p:cNvPr id="248" name="Google Shape;248;p36"/>
          <p:cNvPicPr preferRelativeResize="0"/>
          <p:nvPr/>
        </p:nvPicPr>
        <p:blipFill>
          <a:blip r:embed="rId3">
            <a:alphaModFix/>
          </a:blip>
          <a:stretch>
            <a:fillRect/>
          </a:stretch>
        </p:blipFill>
        <p:spPr>
          <a:xfrm>
            <a:off x="2024688" y="1177500"/>
            <a:ext cx="5094634" cy="3820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4" name="Google Shape;254;p37"/>
          <p:cNvSpPr txBox="1"/>
          <p:nvPr/>
        </p:nvSpPr>
        <p:spPr>
          <a:xfrm>
            <a:off x="493300" y="201175"/>
            <a:ext cx="7979100" cy="78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lang="en" sz="3200">
                <a:solidFill>
                  <a:srgbClr val="FFFFFF"/>
                </a:solidFill>
                <a:latin typeface="Nunito"/>
                <a:ea typeface="Nunito"/>
                <a:cs typeface="Nunito"/>
                <a:sym typeface="Nunito"/>
              </a:rPr>
              <a:t>PLPT-SUV-002: Detector Performance</a:t>
            </a:r>
            <a:endParaRPr sz="3200">
              <a:solidFill>
                <a:srgbClr val="FFFFFF"/>
              </a:solidFill>
              <a:latin typeface="Nunito"/>
              <a:ea typeface="Nunito"/>
              <a:cs typeface="Nunito"/>
              <a:sym typeface="Nunito"/>
            </a:endParaRPr>
          </a:p>
        </p:txBody>
      </p:sp>
      <p:sp>
        <p:nvSpPr>
          <p:cNvPr id="255" name="Google Shape;255;p37"/>
          <p:cNvSpPr txBox="1"/>
          <p:nvPr/>
        </p:nvSpPr>
        <p:spPr>
          <a:xfrm>
            <a:off x="783025" y="1199675"/>
            <a:ext cx="6005400" cy="3153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Extract key CCD characteristics and create trends to monitor the CCD performance</a:t>
            </a:r>
            <a:endParaRPr sz="2000">
              <a:solidFill>
                <a:srgbClr val="FFFFFF"/>
              </a:solidFill>
              <a:latin typeface="Nunito"/>
              <a:ea typeface="Nunito"/>
              <a:cs typeface="Nunito"/>
              <a:sym typeface="Nunito"/>
            </a:endParaRPr>
          </a:p>
          <a:p>
            <a:pPr indent="-355600" lvl="0" marL="457200" rtl="0" algn="l">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NCEI trends Dark Current, CCD Bias, and Read Noise.</a:t>
            </a:r>
            <a:endParaRPr sz="2000">
              <a:solidFill>
                <a:srgbClr val="FFFFFF"/>
              </a:solidFill>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1" name="Google Shape;261;p38"/>
          <p:cNvSpPr txBox="1"/>
          <p:nvPr/>
        </p:nvSpPr>
        <p:spPr>
          <a:xfrm>
            <a:off x="582450" y="201175"/>
            <a:ext cx="7979100" cy="78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lang="en" sz="3200">
                <a:solidFill>
                  <a:srgbClr val="FFFFFF"/>
                </a:solidFill>
                <a:latin typeface="Nunito"/>
                <a:ea typeface="Nunito"/>
                <a:cs typeface="Nunito"/>
                <a:sym typeface="Nunito"/>
              </a:rPr>
              <a:t>PLPT-SUV-002: Detector Performance</a:t>
            </a:r>
            <a:endParaRPr sz="3200">
              <a:solidFill>
                <a:srgbClr val="FFFFFF"/>
              </a:solidFill>
              <a:latin typeface="Nunito"/>
              <a:ea typeface="Nunito"/>
              <a:cs typeface="Nunito"/>
              <a:sym typeface="Nunito"/>
            </a:endParaRPr>
          </a:p>
        </p:txBody>
      </p:sp>
      <p:pic>
        <p:nvPicPr>
          <p:cNvPr id="262" name="Google Shape;262;p38"/>
          <p:cNvPicPr preferRelativeResize="0"/>
          <p:nvPr/>
        </p:nvPicPr>
        <p:blipFill>
          <a:blip r:embed="rId3">
            <a:alphaModFix/>
          </a:blip>
          <a:stretch>
            <a:fillRect/>
          </a:stretch>
        </p:blipFill>
        <p:spPr>
          <a:xfrm>
            <a:off x="2886100" y="894650"/>
            <a:ext cx="5135366" cy="3851525"/>
          </a:xfrm>
          <a:prstGeom prst="rect">
            <a:avLst/>
          </a:prstGeom>
          <a:noFill/>
          <a:ln>
            <a:noFill/>
          </a:ln>
        </p:spPr>
      </p:pic>
      <p:sp>
        <p:nvSpPr>
          <p:cNvPr id="263" name="Google Shape;263;p38"/>
          <p:cNvSpPr txBox="1"/>
          <p:nvPr/>
        </p:nvSpPr>
        <p:spPr>
          <a:xfrm>
            <a:off x="482600" y="1896325"/>
            <a:ext cx="2054100" cy="19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Nunito"/>
                <a:ea typeface="Nunito"/>
                <a:cs typeface="Nunito"/>
                <a:sym typeface="Nunito"/>
              </a:rPr>
              <a:t>All detector performance quantities are very consistent over the time period shown.</a:t>
            </a:r>
            <a:endParaRPr sz="1700">
              <a:solidFill>
                <a:srgbClr val="FFFFFF"/>
              </a:solidFill>
              <a:latin typeface="Nunito"/>
              <a:ea typeface="Nunito"/>
              <a:cs typeface="Nunito"/>
              <a:sym typeface="Nuni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9" name="Google Shape;269;p39"/>
          <p:cNvSpPr txBox="1"/>
          <p:nvPr/>
        </p:nvSpPr>
        <p:spPr>
          <a:xfrm>
            <a:off x="461675" y="1178600"/>
            <a:ext cx="6741900" cy="3795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Compares SUVI observations to the Atmospheric Imaging Assembly on NASA’s Solar Dynamics Observatory</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Full image comparisons identify image defects/artifacts</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Trend comparisons identify response degradation</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Some differences in passbands between the two instruments introduce minor artifacts</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Analysis is also supported by LM-ATC, LASP, Royal Observatory of Belgium, and others through international EUV solar instrument degradation working group</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AIA has no 284 Å comparator channel</a:t>
            </a:r>
            <a:endParaRPr sz="1800">
              <a:solidFill>
                <a:srgbClr val="FFFFFF"/>
              </a:solidFill>
              <a:latin typeface="Nunito"/>
              <a:ea typeface="Nunito"/>
              <a:cs typeface="Nunito"/>
              <a:sym typeface="Nunito"/>
            </a:endParaRPr>
          </a:p>
        </p:txBody>
      </p:sp>
      <p:sp>
        <p:nvSpPr>
          <p:cNvPr id="270" name="Google Shape;270;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 SUVI-003: SUVI/AIA</a:t>
            </a:r>
            <a:r>
              <a:rPr lang="en"/>
              <a:t> Intercomparison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6" name="Google Shape;276;p40"/>
          <p:cNvSpPr txBox="1"/>
          <p:nvPr>
            <p:ph type="title"/>
          </p:nvPr>
        </p:nvSpPr>
        <p:spPr>
          <a:xfrm>
            <a:off x="311700" y="137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277" name="Google Shape;277;p40"/>
          <p:cNvSpPr txBox="1"/>
          <p:nvPr/>
        </p:nvSpPr>
        <p:spPr>
          <a:xfrm>
            <a:off x="103525" y="827200"/>
            <a:ext cx="6576300" cy="4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Direct comparison of simultaneous images from SDO/AIA and GOES-16/SUVI can reveal image calibration issues as well is spatial defects.</a:t>
            </a:r>
            <a:endParaRPr>
              <a:solidFill>
                <a:srgbClr val="FFFFFF"/>
              </a:solidFill>
              <a:latin typeface="Nunito"/>
              <a:ea typeface="Nunito"/>
              <a:cs typeface="Nunito"/>
              <a:sym typeface="Nunito"/>
            </a:endParaRPr>
          </a:p>
        </p:txBody>
      </p:sp>
      <p:grpSp>
        <p:nvGrpSpPr>
          <p:cNvPr id="278" name="Google Shape;278;p40"/>
          <p:cNvGrpSpPr/>
          <p:nvPr/>
        </p:nvGrpSpPr>
        <p:grpSpPr>
          <a:xfrm>
            <a:off x="103525" y="1458017"/>
            <a:ext cx="7086251" cy="3476250"/>
            <a:chOff x="103525" y="1403386"/>
            <a:chExt cx="7086251" cy="3476250"/>
          </a:xfrm>
        </p:grpSpPr>
        <p:grpSp>
          <p:nvGrpSpPr>
            <p:cNvPr id="279" name="Google Shape;279;p40"/>
            <p:cNvGrpSpPr/>
            <p:nvPr/>
          </p:nvGrpSpPr>
          <p:grpSpPr>
            <a:xfrm>
              <a:off x="103525" y="3462372"/>
              <a:ext cx="7086251" cy="1417264"/>
              <a:chOff x="103525" y="3565888"/>
              <a:chExt cx="7086251" cy="1417264"/>
            </a:xfrm>
          </p:grpSpPr>
          <p:pic>
            <p:nvPicPr>
              <p:cNvPr id="280" name="Google Shape;280;p40"/>
              <p:cNvPicPr preferRelativeResize="0"/>
              <p:nvPr/>
            </p:nvPicPr>
            <p:blipFill>
              <a:blip r:embed="rId3">
                <a:alphaModFix/>
              </a:blip>
              <a:stretch>
                <a:fillRect/>
              </a:stretch>
            </p:blipFill>
            <p:spPr>
              <a:xfrm>
                <a:off x="103525" y="3565913"/>
                <a:ext cx="1417251" cy="1417222"/>
              </a:xfrm>
              <a:prstGeom prst="rect">
                <a:avLst/>
              </a:prstGeom>
              <a:noFill/>
              <a:ln>
                <a:noFill/>
              </a:ln>
            </p:spPr>
          </p:pic>
          <p:pic>
            <p:nvPicPr>
              <p:cNvPr id="281" name="Google Shape;281;p40"/>
              <p:cNvPicPr preferRelativeResize="0"/>
              <p:nvPr/>
            </p:nvPicPr>
            <p:blipFill rotWithShape="1">
              <a:blip r:embed="rId4">
                <a:alphaModFix/>
              </a:blip>
              <a:srcRect b="1885" l="1895" r="1885" t="1895"/>
              <a:stretch/>
            </p:blipFill>
            <p:spPr>
              <a:xfrm>
                <a:off x="1520775" y="3565900"/>
                <a:ext cx="1417251" cy="1417251"/>
              </a:xfrm>
              <a:prstGeom prst="rect">
                <a:avLst/>
              </a:prstGeom>
              <a:noFill/>
              <a:ln>
                <a:noFill/>
              </a:ln>
            </p:spPr>
          </p:pic>
          <p:pic>
            <p:nvPicPr>
              <p:cNvPr id="282" name="Google Shape;282;p40"/>
              <p:cNvPicPr preferRelativeResize="0"/>
              <p:nvPr/>
            </p:nvPicPr>
            <p:blipFill>
              <a:blip r:embed="rId5">
                <a:alphaModFix/>
              </a:blip>
              <a:stretch>
                <a:fillRect/>
              </a:stretch>
            </p:blipFill>
            <p:spPr>
              <a:xfrm>
                <a:off x="2938025" y="3565888"/>
                <a:ext cx="1417251" cy="1417251"/>
              </a:xfrm>
              <a:prstGeom prst="rect">
                <a:avLst/>
              </a:prstGeom>
              <a:noFill/>
              <a:ln>
                <a:noFill/>
              </a:ln>
            </p:spPr>
          </p:pic>
          <p:pic>
            <p:nvPicPr>
              <p:cNvPr id="283" name="Google Shape;283;p40"/>
              <p:cNvPicPr preferRelativeResize="0"/>
              <p:nvPr/>
            </p:nvPicPr>
            <p:blipFill>
              <a:blip r:embed="rId6">
                <a:alphaModFix/>
              </a:blip>
              <a:stretch>
                <a:fillRect/>
              </a:stretch>
            </p:blipFill>
            <p:spPr>
              <a:xfrm>
                <a:off x="4355275" y="3565888"/>
                <a:ext cx="1417251" cy="1417251"/>
              </a:xfrm>
              <a:prstGeom prst="rect">
                <a:avLst/>
              </a:prstGeom>
              <a:noFill/>
              <a:ln>
                <a:noFill/>
              </a:ln>
            </p:spPr>
          </p:pic>
          <p:pic>
            <p:nvPicPr>
              <p:cNvPr id="284" name="Google Shape;284;p40"/>
              <p:cNvPicPr preferRelativeResize="0"/>
              <p:nvPr/>
            </p:nvPicPr>
            <p:blipFill>
              <a:blip r:embed="rId7">
                <a:alphaModFix/>
              </a:blip>
              <a:stretch>
                <a:fillRect/>
              </a:stretch>
            </p:blipFill>
            <p:spPr>
              <a:xfrm>
                <a:off x="5772525" y="3565888"/>
                <a:ext cx="1417251" cy="1417251"/>
              </a:xfrm>
              <a:prstGeom prst="rect">
                <a:avLst/>
              </a:prstGeom>
              <a:noFill/>
              <a:ln>
                <a:noFill/>
              </a:ln>
            </p:spPr>
          </p:pic>
        </p:grpSp>
        <p:grpSp>
          <p:nvGrpSpPr>
            <p:cNvPr id="285" name="Google Shape;285;p40"/>
            <p:cNvGrpSpPr/>
            <p:nvPr/>
          </p:nvGrpSpPr>
          <p:grpSpPr>
            <a:xfrm>
              <a:off x="103525" y="1403386"/>
              <a:ext cx="6882527" cy="1417259"/>
              <a:chOff x="103525" y="1286212"/>
              <a:chExt cx="6882527" cy="1417259"/>
            </a:xfrm>
          </p:grpSpPr>
          <p:pic>
            <p:nvPicPr>
              <p:cNvPr id="286" name="Google Shape;286;p40"/>
              <p:cNvPicPr preferRelativeResize="0"/>
              <p:nvPr/>
            </p:nvPicPr>
            <p:blipFill>
              <a:blip r:embed="rId8">
                <a:alphaModFix/>
              </a:blip>
              <a:stretch>
                <a:fillRect/>
              </a:stretch>
            </p:blipFill>
            <p:spPr>
              <a:xfrm>
                <a:off x="103525" y="1286212"/>
                <a:ext cx="1417251" cy="1417251"/>
              </a:xfrm>
              <a:prstGeom prst="rect">
                <a:avLst/>
              </a:prstGeom>
              <a:noFill/>
              <a:ln>
                <a:noFill/>
              </a:ln>
            </p:spPr>
          </p:pic>
          <p:pic>
            <p:nvPicPr>
              <p:cNvPr id="287" name="Google Shape;287;p40"/>
              <p:cNvPicPr preferRelativeResize="0"/>
              <p:nvPr/>
            </p:nvPicPr>
            <p:blipFill>
              <a:blip r:embed="rId9">
                <a:alphaModFix/>
              </a:blip>
              <a:stretch>
                <a:fillRect/>
              </a:stretch>
            </p:blipFill>
            <p:spPr>
              <a:xfrm>
                <a:off x="1520774" y="1286212"/>
                <a:ext cx="1417251" cy="1417251"/>
              </a:xfrm>
              <a:prstGeom prst="rect">
                <a:avLst/>
              </a:prstGeom>
              <a:noFill/>
              <a:ln>
                <a:noFill/>
              </a:ln>
            </p:spPr>
          </p:pic>
          <p:pic>
            <p:nvPicPr>
              <p:cNvPr id="288" name="Google Shape;288;p40"/>
              <p:cNvPicPr preferRelativeResize="0"/>
              <p:nvPr/>
            </p:nvPicPr>
            <p:blipFill>
              <a:blip r:embed="rId10">
                <a:alphaModFix/>
              </a:blip>
              <a:stretch>
                <a:fillRect/>
              </a:stretch>
            </p:blipFill>
            <p:spPr>
              <a:xfrm>
                <a:off x="2938025" y="1286212"/>
                <a:ext cx="1417251" cy="1417251"/>
              </a:xfrm>
              <a:prstGeom prst="rect">
                <a:avLst/>
              </a:prstGeom>
              <a:noFill/>
              <a:ln>
                <a:noFill/>
              </a:ln>
            </p:spPr>
          </p:pic>
          <p:pic>
            <p:nvPicPr>
              <p:cNvPr id="289" name="Google Shape;289;p40"/>
              <p:cNvPicPr preferRelativeResize="0"/>
              <p:nvPr/>
            </p:nvPicPr>
            <p:blipFill>
              <a:blip r:embed="rId11">
                <a:alphaModFix/>
              </a:blip>
              <a:stretch>
                <a:fillRect/>
              </a:stretch>
            </p:blipFill>
            <p:spPr>
              <a:xfrm>
                <a:off x="4355276" y="1286212"/>
                <a:ext cx="1417251" cy="1417251"/>
              </a:xfrm>
              <a:prstGeom prst="rect">
                <a:avLst/>
              </a:prstGeom>
              <a:noFill/>
              <a:ln>
                <a:noFill/>
              </a:ln>
            </p:spPr>
          </p:pic>
          <p:pic>
            <p:nvPicPr>
              <p:cNvPr id="290" name="Google Shape;290;p40"/>
              <p:cNvPicPr preferRelativeResize="0"/>
              <p:nvPr/>
            </p:nvPicPr>
            <p:blipFill rotWithShape="1">
              <a:blip r:embed="rId12">
                <a:alphaModFix/>
              </a:blip>
              <a:srcRect b="0" l="0" r="14376" t="0"/>
              <a:stretch/>
            </p:blipFill>
            <p:spPr>
              <a:xfrm>
                <a:off x="5772525" y="1286219"/>
                <a:ext cx="1213526" cy="1417251"/>
              </a:xfrm>
              <a:prstGeom prst="rect">
                <a:avLst/>
              </a:prstGeom>
              <a:noFill/>
              <a:ln>
                <a:noFill/>
              </a:ln>
            </p:spPr>
          </p:pic>
        </p:grpSp>
        <p:sp>
          <p:nvSpPr>
            <p:cNvPr id="291" name="Google Shape;291;p40"/>
            <p:cNvSpPr txBox="1"/>
            <p:nvPr/>
          </p:nvSpPr>
          <p:spPr>
            <a:xfrm>
              <a:off x="492800" y="2961113"/>
              <a:ext cx="6660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94 Å</a:t>
              </a:r>
              <a:endParaRPr>
                <a:solidFill>
                  <a:srgbClr val="FFFFFF"/>
                </a:solidFill>
                <a:latin typeface="Nunito"/>
                <a:ea typeface="Nunito"/>
                <a:cs typeface="Nunito"/>
                <a:sym typeface="Nunito"/>
              </a:endParaRPr>
            </a:p>
          </p:txBody>
        </p:sp>
        <p:sp>
          <p:nvSpPr>
            <p:cNvPr id="292" name="Google Shape;292;p40"/>
            <p:cNvSpPr txBox="1"/>
            <p:nvPr/>
          </p:nvSpPr>
          <p:spPr>
            <a:xfrm>
              <a:off x="1783600" y="2961113"/>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131</a:t>
              </a:r>
              <a:r>
                <a:rPr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p:txBody>
        </p:sp>
        <p:sp>
          <p:nvSpPr>
            <p:cNvPr id="293" name="Google Shape;293;p40"/>
            <p:cNvSpPr txBox="1"/>
            <p:nvPr/>
          </p:nvSpPr>
          <p:spPr>
            <a:xfrm>
              <a:off x="3229350" y="2961113"/>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171 Å</a:t>
              </a:r>
              <a:endParaRPr>
                <a:solidFill>
                  <a:srgbClr val="FFFFFF"/>
                </a:solidFill>
                <a:latin typeface="Nunito"/>
                <a:ea typeface="Nunito"/>
                <a:cs typeface="Nunito"/>
                <a:sym typeface="Nunito"/>
              </a:endParaRPr>
            </a:p>
          </p:txBody>
        </p:sp>
        <p:sp>
          <p:nvSpPr>
            <p:cNvPr id="294" name="Google Shape;294;p40"/>
            <p:cNvSpPr txBox="1"/>
            <p:nvPr/>
          </p:nvSpPr>
          <p:spPr>
            <a:xfrm>
              <a:off x="4660250" y="2961113"/>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195</a:t>
              </a:r>
              <a:r>
                <a:rPr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p:txBody>
        </p:sp>
        <p:sp>
          <p:nvSpPr>
            <p:cNvPr id="295" name="Google Shape;295;p40"/>
            <p:cNvSpPr txBox="1"/>
            <p:nvPr/>
          </p:nvSpPr>
          <p:spPr>
            <a:xfrm>
              <a:off x="6077500" y="2961113"/>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304</a:t>
              </a:r>
              <a:r>
                <a:rPr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p:txBody>
        </p:sp>
        <p:sp>
          <p:nvSpPr>
            <p:cNvPr id="296" name="Google Shape;296;p40"/>
            <p:cNvSpPr txBox="1"/>
            <p:nvPr/>
          </p:nvSpPr>
          <p:spPr>
            <a:xfrm>
              <a:off x="3229350" y="2688924"/>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SUVI</a:t>
              </a:r>
              <a:endParaRPr>
                <a:solidFill>
                  <a:srgbClr val="FFFFFF"/>
                </a:solidFill>
                <a:latin typeface="Nunito"/>
                <a:ea typeface="Nunito"/>
                <a:cs typeface="Nunito"/>
                <a:sym typeface="Nunito"/>
              </a:endParaRPr>
            </a:p>
          </p:txBody>
        </p:sp>
        <p:sp>
          <p:nvSpPr>
            <p:cNvPr id="297" name="Google Shape;297;p40"/>
            <p:cNvSpPr txBox="1"/>
            <p:nvPr/>
          </p:nvSpPr>
          <p:spPr>
            <a:xfrm>
              <a:off x="3229350" y="3233301"/>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AIA</a:t>
              </a:r>
              <a:endParaRPr>
                <a:solidFill>
                  <a:srgbClr val="FFFFFF"/>
                </a:solidFill>
                <a:latin typeface="Nunito"/>
                <a:ea typeface="Nunito"/>
                <a:cs typeface="Nunito"/>
                <a:sym typeface="Nunito"/>
              </a:endParaRPr>
            </a:p>
          </p:txBody>
        </p:sp>
      </p:grpSp>
      <p:sp>
        <p:nvSpPr>
          <p:cNvPr id="298" name="Google Shape;298;p40"/>
          <p:cNvSpPr txBox="1"/>
          <p:nvPr/>
        </p:nvSpPr>
        <p:spPr>
          <a:xfrm>
            <a:off x="5101225" y="4630525"/>
            <a:ext cx="2637000" cy="4590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a:solidFill>
                  <a:srgbClr val="FFFFFF"/>
                </a:solidFill>
                <a:latin typeface="Nunito"/>
                <a:ea typeface="Nunito"/>
                <a:cs typeface="Nunito"/>
                <a:sym typeface="Nunito"/>
              </a:rPr>
              <a:t>2020 October 01 ~00:00 UT</a:t>
            </a:r>
            <a:endParaRPr>
              <a:solidFill>
                <a:srgbClr val="FFFFFF"/>
              </a:solidFill>
              <a:latin typeface="Nunito"/>
              <a:ea typeface="Nunito"/>
              <a:cs typeface="Nunito"/>
              <a:sym typeface="Nuni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41"/>
          <p:cNvPicPr preferRelativeResize="0"/>
          <p:nvPr/>
        </p:nvPicPr>
        <p:blipFill>
          <a:blip r:embed="rId3">
            <a:alphaModFix/>
          </a:blip>
          <a:stretch>
            <a:fillRect/>
          </a:stretch>
        </p:blipFill>
        <p:spPr>
          <a:xfrm>
            <a:off x="117175" y="1442352"/>
            <a:ext cx="1845574" cy="1845574"/>
          </a:xfrm>
          <a:prstGeom prst="rect">
            <a:avLst/>
          </a:prstGeom>
          <a:noFill/>
          <a:ln>
            <a:noFill/>
          </a:ln>
        </p:spPr>
      </p:pic>
      <p:pic>
        <p:nvPicPr>
          <p:cNvPr id="304" name="Google Shape;304;p41"/>
          <p:cNvPicPr preferRelativeResize="0"/>
          <p:nvPr/>
        </p:nvPicPr>
        <p:blipFill>
          <a:blip r:embed="rId4">
            <a:alphaModFix/>
          </a:blip>
          <a:stretch>
            <a:fillRect/>
          </a:stretch>
        </p:blipFill>
        <p:spPr>
          <a:xfrm>
            <a:off x="2026125" y="1478826"/>
            <a:ext cx="1845574" cy="1845574"/>
          </a:xfrm>
          <a:prstGeom prst="rect">
            <a:avLst/>
          </a:prstGeom>
          <a:noFill/>
          <a:ln>
            <a:noFill/>
          </a:ln>
        </p:spPr>
      </p:pic>
      <p:pic>
        <p:nvPicPr>
          <p:cNvPr id="305" name="Google Shape;305;p41"/>
          <p:cNvPicPr preferRelativeResize="0"/>
          <p:nvPr/>
        </p:nvPicPr>
        <p:blipFill>
          <a:blip r:embed="rId5">
            <a:alphaModFix/>
          </a:blip>
          <a:stretch>
            <a:fillRect/>
          </a:stretch>
        </p:blipFill>
        <p:spPr>
          <a:xfrm>
            <a:off x="4063950" y="1478825"/>
            <a:ext cx="1845574" cy="1845574"/>
          </a:xfrm>
          <a:prstGeom prst="rect">
            <a:avLst/>
          </a:prstGeom>
          <a:noFill/>
          <a:ln>
            <a:noFill/>
          </a:ln>
        </p:spPr>
      </p:pic>
      <p:pic>
        <p:nvPicPr>
          <p:cNvPr id="306" name="Google Shape;306;p41"/>
          <p:cNvPicPr preferRelativeResize="0"/>
          <p:nvPr/>
        </p:nvPicPr>
        <p:blipFill>
          <a:blip r:embed="rId6">
            <a:alphaModFix/>
          </a:blip>
          <a:stretch>
            <a:fillRect/>
          </a:stretch>
        </p:blipFill>
        <p:spPr>
          <a:xfrm>
            <a:off x="180563" y="3137912"/>
            <a:ext cx="1845574" cy="1845574"/>
          </a:xfrm>
          <a:prstGeom prst="rect">
            <a:avLst/>
          </a:prstGeom>
          <a:noFill/>
          <a:ln>
            <a:noFill/>
          </a:ln>
        </p:spPr>
      </p:pic>
      <p:sp>
        <p:nvSpPr>
          <p:cNvPr id="307" name="Google Shape;307;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8" name="Google Shape;308;p41"/>
          <p:cNvSpPr txBox="1"/>
          <p:nvPr>
            <p:ph type="title"/>
          </p:nvPr>
        </p:nvSpPr>
        <p:spPr>
          <a:xfrm>
            <a:off x="311700" y="137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09" name="Google Shape;309;p41"/>
          <p:cNvSpPr txBox="1"/>
          <p:nvPr/>
        </p:nvSpPr>
        <p:spPr>
          <a:xfrm>
            <a:off x="103525" y="827200"/>
            <a:ext cx="7483500" cy="4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Image </a:t>
            </a:r>
            <a:r>
              <a:rPr lang="en">
                <a:solidFill>
                  <a:srgbClr val="FFFFFF"/>
                </a:solidFill>
                <a:latin typeface="Nunito"/>
                <a:ea typeface="Nunito"/>
                <a:cs typeface="Nunito"/>
                <a:sym typeface="Nunito"/>
              </a:rPr>
              <a:t>ratios </a:t>
            </a:r>
            <a:r>
              <a:rPr lang="en">
                <a:solidFill>
                  <a:srgbClr val="FFFFFF"/>
                </a:solidFill>
                <a:latin typeface="Nunito"/>
                <a:ea typeface="Nunito"/>
                <a:cs typeface="Nunito"/>
                <a:sym typeface="Nunito"/>
              </a:rPr>
              <a:t>reveal flat response up to known passband differences and no large defects.</a:t>
            </a:r>
            <a:endParaRPr>
              <a:solidFill>
                <a:srgbClr val="FFFFFF"/>
              </a:solidFill>
              <a:latin typeface="Nunito"/>
              <a:ea typeface="Nunito"/>
              <a:cs typeface="Nunito"/>
              <a:sym typeface="Nunito"/>
            </a:endParaRPr>
          </a:p>
        </p:txBody>
      </p:sp>
      <p:sp>
        <p:nvSpPr>
          <p:cNvPr id="310" name="Google Shape;310;p41"/>
          <p:cNvSpPr txBox="1"/>
          <p:nvPr/>
        </p:nvSpPr>
        <p:spPr>
          <a:xfrm>
            <a:off x="706963" y="1328994"/>
            <a:ext cx="6660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94 Å</a:t>
            </a:r>
            <a:endParaRPr>
              <a:solidFill>
                <a:srgbClr val="FFFFFF"/>
              </a:solidFill>
              <a:latin typeface="Nunito"/>
              <a:ea typeface="Nunito"/>
              <a:cs typeface="Nunito"/>
              <a:sym typeface="Nunito"/>
            </a:endParaRPr>
          </a:p>
        </p:txBody>
      </p:sp>
      <p:sp>
        <p:nvSpPr>
          <p:cNvPr id="311" name="Google Shape;311;p41"/>
          <p:cNvSpPr txBox="1"/>
          <p:nvPr/>
        </p:nvSpPr>
        <p:spPr>
          <a:xfrm>
            <a:off x="2531613" y="1328994"/>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131 Å</a:t>
            </a:r>
            <a:endParaRPr>
              <a:solidFill>
                <a:srgbClr val="FFFFFF"/>
              </a:solidFill>
              <a:latin typeface="Nunito"/>
              <a:ea typeface="Nunito"/>
              <a:cs typeface="Nunito"/>
              <a:sym typeface="Nunito"/>
            </a:endParaRPr>
          </a:p>
        </p:txBody>
      </p:sp>
      <p:sp>
        <p:nvSpPr>
          <p:cNvPr id="312" name="Google Shape;312;p41"/>
          <p:cNvSpPr txBox="1"/>
          <p:nvPr/>
        </p:nvSpPr>
        <p:spPr>
          <a:xfrm>
            <a:off x="4569438" y="1328994"/>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171 Å</a:t>
            </a:r>
            <a:endParaRPr>
              <a:solidFill>
                <a:srgbClr val="FFFFFF"/>
              </a:solidFill>
              <a:latin typeface="Nunito"/>
              <a:ea typeface="Nunito"/>
              <a:cs typeface="Nunito"/>
              <a:sym typeface="Nunito"/>
            </a:endParaRPr>
          </a:p>
        </p:txBody>
      </p:sp>
      <p:sp>
        <p:nvSpPr>
          <p:cNvPr id="313" name="Google Shape;313;p41"/>
          <p:cNvSpPr txBox="1"/>
          <p:nvPr/>
        </p:nvSpPr>
        <p:spPr>
          <a:xfrm>
            <a:off x="686038" y="3003882"/>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304 Å</a:t>
            </a:r>
            <a:endParaRPr>
              <a:solidFill>
                <a:srgbClr val="FFFFFF"/>
              </a:solidFill>
              <a:latin typeface="Nunito"/>
              <a:ea typeface="Nunito"/>
              <a:cs typeface="Nunito"/>
              <a:sym typeface="Nunito"/>
            </a:endParaRPr>
          </a:p>
        </p:txBody>
      </p:sp>
      <p:pic>
        <p:nvPicPr>
          <p:cNvPr id="314" name="Google Shape;314;p41"/>
          <p:cNvPicPr preferRelativeResize="0"/>
          <p:nvPr/>
        </p:nvPicPr>
        <p:blipFill rotWithShape="1">
          <a:blip r:embed="rId7">
            <a:alphaModFix/>
          </a:blip>
          <a:srcRect b="20936" l="18593" r="18631" t="16715"/>
          <a:stretch/>
        </p:blipFill>
        <p:spPr>
          <a:xfrm>
            <a:off x="2026138" y="3144220"/>
            <a:ext cx="1845574" cy="1832941"/>
          </a:xfrm>
          <a:prstGeom prst="rect">
            <a:avLst/>
          </a:prstGeom>
          <a:noFill/>
          <a:ln>
            <a:noFill/>
          </a:ln>
        </p:spPr>
      </p:pic>
      <p:sp>
        <p:nvSpPr>
          <p:cNvPr id="315" name="Google Shape;315;p41"/>
          <p:cNvSpPr txBox="1"/>
          <p:nvPr/>
        </p:nvSpPr>
        <p:spPr>
          <a:xfrm>
            <a:off x="4063950" y="3137887"/>
            <a:ext cx="2676900" cy="18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Very aggressive scaling of the 195 Å (SUVI) to 193 Å (AIA) bands reveals some passband differences and point spread function artifacts, but overall the images — even with our most significantly different passbands — agree very well.</a:t>
            </a:r>
            <a:endParaRPr>
              <a:solidFill>
                <a:srgbClr val="FFFFFF"/>
              </a:solidFill>
              <a:latin typeface="Nunito"/>
              <a:ea typeface="Nunito"/>
              <a:cs typeface="Nunito"/>
              <a:sym typeface="Nunito"/>
            </a:endParaRPr>
          </a:p>
        </p:txBody>
      </p:sp>
      <p:sp>
        <p:nvSpPr>
          <p:cNvPr id="316" name="Google Shape;316;p41"/>
          <p:cNvSpPr/>
          <p:nvPr/>
        </p:nvSpPr>
        <p:spPr>
          <a:xfrm>
            <a:off x="1877975" y="3065425"/>
            <a:ext cx="4787100" cy="1990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193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Acronym, Defined</a:t>
            </a:r>
            <a:endParaRPr sz="3200"/>
          </a:p>
        </p:txBody>
      </p:sp>
      <p:sp>
        <p:nvSpPr>
          <p:cNvPr id="75" name="Google Shape;75;p15"/>
          <p:cNvSpPr txBox="1"/>
          <p:nvPr>
            <p:ph idx="1" type="body"/>
          </p:nvPr>
        </p:nvSpPr>
        <p:spPr>
          <a:xfrm>
            <a:off x="311700" y="822025"/>
            <a:ext cx="85206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 sz="1700">
                <a:solidFill>
                  <a:schemeClr val="dk1"/>
                </a:solidFill>
              </a:rPr>
              <a:t>AART: Algorithm Action Review Team</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ADR:  Algorithm Discrepancy Report</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AIA: Atmospheric Imaging Assembly</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CCD:  Charge-Coupled Device</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EUV:  Extreme Ultraviolet</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EXIS: EUV and X-ray Irradiance Sensor</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FITS: Flexible Image Transport System</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LUT: Look-Up Table</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MIT-LL: MIT Lincoln </a:t>
            </a:r>
            <a:r>
              <a:rPr lang="en" sz="1700">
                <a:solidFill>
                  <a:schemeClr val="dk1"/>
                </a:solidFill>
              </a:rPr>
              <a:t>Lab</a:t>
            </a:r>
            <a:r>
              <a:rPr lang="en" sz="1700">
                <a:solidFill>
                  <a:schemeClr val="dk1"/>
                </a:solidFill>
              </a:rPr>
              <a:t>oratory</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OMAS: Operational Metadata Aggregation Service</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SDO: Solar Dynamics Observatory</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SUVI: Solar UltraViolet Imager</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VSO: Virtual Solar Observatory</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WR: Work Request</a:t>
            </a:r>
            <a:endParaRPr sz="1700">
              <a:solidFill>
                <a:schemeClr val="dk1"/>
              </a:solidFill>
            </a:endParaRPr>
          </a:p>
        </p:txBody>
      </p:sp>
      <p:sp>
        <p:nvSpPr>
          <p:cNvPr id="76" name="Google Shape;7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2" name="Google Shape;322;p42"/>
          <p:cNvSpPr txBox="1"/>
          <p:nvPr>
            <p:ph type="title"/>
          </p:nvPr>
        </p:nvSpPr>
        <p:spPr>
          <a:xfrm>
            <a:off x="311700" y="137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23" name="Google Shape;323;p42"/>
          <p:cNvSpPr txBox="1"/>
          <p:nvPr/>
        </p:nvSpPr>
        <p:spPr>
          <a:xfrm>
            <a:off x="103525" y="827200"/>
            <a:ext cx="7271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Perfect intercalibration would yield a peak at 1.0. Useful for interpreting trending results.</a:t>
            </a:r>
            <a:endParaRPr>
              <a:solidFill>
                <a:srgbClr val="FFFFFF"/>
              </a:solidFill>
              <a:latin typeface="Nunito"/>
              <a:ea typeface="Nunito"/>
              <a:cs typeface="Nunito"/>
              <a:sym typeface="Nunito"/>
            </a:endParaRPr>
          </a:p>
        </p:txBody>
      </p:sp>
      <p:pic>
        <p:nvPicPr>
          <p:cNvPr id="324" name="Google Shape;324;p42"/>
          <p:cNvPicPr preferRelativeResize="0"/>
          <p:nvPr/>
        </p:nvPicPr>
        <p:blipFill>
          <a:blip r:embed="rId3">
            <a:alphaModFix/>
          </a:blip>
          <a:stretch>
            <a:fillRect/>
          </a:stretch>
        </p:blipFill>
        <p:spPr>
          <a:xfrm>
            <a:off x="200225" y="1496462"/>
            <a:ext cx="4263001" cy="3552501"/>
          </a:xfrm>
          <a:prstGeom prst="rect">
            <a:avLst/>
          </a:prstGeom>
          <a:noFill/>
          <a:ln>
            <a:noFill/>
          </a:ln>
        </p:spPr>
      </p:pic>
      <p:sp>
        <p:nvSpPr>
          <p:cNvPr id="325" name="Google Shape;325;p42"/>
          <p:cNvSpPr txBox="1"/>
          <p:nvPr/>
        </p:nvSpPr>
        <p:spPr>
          <a:xfrm>
            <a:off x="4572000" y="1496462"/>
            <a:ext cx="2414100" cy="3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94 Å: Has very low radiance at solar minimum, leading to noisy ratios, but overall behavior is reasonable. </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AIA to SUVI passband differences are nontrivial.</a:t>
            </a:r>
            <a:endParaRPr>
              <a:solidFill>
                <a:srgbClr val="FFFFFF"/>
              </a:solidFill>
              <a:latin typeface="Nunito"/>
              <a:ea typeface="Nunito"/>
              <a:cs typeface="Nunito"/>
              <a:sym typeface="Nuni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3"/>
          <p:cNvPicPr preferRelativeResize="0"/>
          <p:nvPr/>
        </p:nvPicPr>
        <p:blipFill>
          <a:blip r:embed="rId3">
            <a:alphaModFix/>
          </a:blip>
          <a:stretch>
            <a:fillRect/>
          </a:stretch>
        </p:blipFill>
        <p:spPr>
          <a:xfrm>
            <a:off x="200225" y="1496450"/>
            <a:ext cx="4263001" cy="3552495"/>
          </a:xfrm>
          <a:prstGeom prst="rect">
            <a:avLst/>
          </a:prstGeom>
          <a:noFill/>
          <a:ln>
            <a:noFill/>
          </a:ln>
        </p:spPr>
      </p:pic>
      <p:sp>
        <p:nvSpPr>
          <p:cNvPr id="331" name="Google Shape;331;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2" name="Google Shape;332;p43"/>
          <p:cNvSpPr txBox="1"/>
          <p:nvPr>
            <p:ph type="title"/>
          </p:nvPr>
        </p:nvSpPr>
        <p:spPr>
          <a:xfrm>
            <a:off x="311700" y="137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33" name="Google Shape;333;p43"/>
          <p:cNvSpPr txBox="1"/>
          <p:nvPr/>
        </p:nvSpPr>
        <p:spPr>
          <a:xfrm>
            <a:off x="103525" y="827200"/>
            <a:ext cx="7271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diagnostic for validity of trend analysis artifacts over the long term.</a:t>
            </a:r>
            <a:endParaRPr>
              <a:solidFill>
                <a:srgbClr val="FFFFFF"/>
              </a:solidFill>
              <a:latin typeface="Nunito"/>
              <a:ea typeface="Nunito"/>
              <a:cs typeface="Nunito"/>
              <a:sym typeface="Nunito"/>
            </a:endParaRPr>
          </a:p>
        </p:txBody>
      </p:sp>
      <p:sp>
        <p:nvSpPr>
          <p:cNvPr id="334" name="Google Shape;334;p43"/>
          <p:cNvSpPr txBox="1"/>
          <p:nvPr/>
        </p:nvSpPr>
        <p:spPr>
          <a:xfrm>
            <a:off x="4572000" y="1496462"/>
            <a:ext cx="2414100" cy="3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131</a:t>
            </a:r>
            <a:r>
              <a:rPr lang="en">
                <a:solidFill>
                  <a:srgbClr val="FFFFFF"/>
                </a:solidFill>
                <a:latin typeface="Nunito"/>
                <a:ea typeface="Nunito"/>
                <a:cs typeface="Nunito"/>
                <a:sym typeface="Nunito"/>
              </a:rPr>
              <a:t> Å: Agreement is overall good. </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b="1" lang="en">
                <a:solidFill>
                  <a:srgbClr val="FFFFFF"/>
                </a:solidFill>
                <a:latin typeface="Nunito"/>
                <a:ea typeface="Nunito"/>
                <a:cs typeface="Nunito"/>
                <a:sym typeface="Nunito"/>
              </a:rPr>
              <a:t>AIA to SUVI passband differences are nontrivial, but mainly matter for hot, flare-only spectral lines, so are not evident in most ratios.</a:t>
            </a:r>
            <a:endParaRPr b="1">
              <a:solidFill>
                <a:srgbClr val="FFFFFF"/>
              </a:solidFill>
              <a:latin typeface="Nunito"/>
              <a:ea typeface="Nunito"/>
              <a:cs typeface="Nunito"/>
              <a:sym typeface="Nuni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4"/>
          <p:cNvPicPr preferRelativeResize="0"/>
          <p:nvPr/>
        </p:nvPicPr>
        <p:blipFill>
          <a:blip r:embed="rId3">
            <a:alphaModFix/>
          </a:blip>
          <a:stretch>
            <a:fillRect/>
          </a:stretch>
        </p:blipFill>
        <p:spPr>
          <a:xfrm>
            <a:off x="200225" y="1496450"/>
            <a:ext cx="4263001" cy="3552501"/>
          </a:xfrm>
          <a:prstGeom prst="rect">
            <a:avLst/>
          </a:prstGeom>
          <a:noFill/>
          <a:ln>
            <a:noFill/>
          </a:ln>
        </p:spPr>
      </p:pic>
      <p:sp>
        <p:nvSpPr>
          <p:cNvPr id="340" name="Google Shape;340;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1" name="Google Shape;341;p44"/>
          <p:cNvSpPr txBox="1"/>
          <p:nvPr>
            <p:ph type="title"/>
          </p:nvPr>
        </p:nvSpPr>
        <p:spPr>
          <a:xfrm>
            <a:off x="311700" y="137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42" name="Google Shape;342;p44"/>
          <p:cNvSpPr txBox="1"/>
          <p:nvPr/>
        </p:nvSpPr>
        <p:spPr>
          <a:xfrm>
            <a:off x="103525" y="827200"/>
            <a:ext cx="7271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diagnostic for validity of trend analysis artifacts over the long term.</a:t>
            </a:r>
            <a:endParaRPr>
              <a:solidFill>
                <a:srgbClr val="FFFFFF"/>
              </a:solidFill>
              <a:latin typeface="Nunito"/>
              <a:ea typeface="Nunito"/>
              <a:cs typeface="Nunito"/>
              <a:sym typeface="Nunito"/>
            </a:endParaRPr>
          </a:p>
        </p:txBody>
      </p:sp>
      <p:sp>
        <p:nvSpPr>
          <p:cNvPr id="343" name="Google Shape;343;p44"/>
          <p:cNvSpPr txBox="1"/>
          <p:nvPr/>
        </p:nvSpPr>
        <p:spPr>
          <a:xfrm>
            <a:off x="4572000" y="1496462"/>
            <a:ext cx="2414100" cy="3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171</a:t>
            </a:r>
            <a:r>
              <a:rPr lang="en">
                <a:solidFill>
                  <a:srgbClr val="FFFFFF"/>
                </a:solidFill>
                <a:latin typeface="Nunito"/>
                <a:ea typeface="Nunito"/>
                <a:cs typeface="Nunito"/>
                <a:sym typeface="Nunito"/>
              </a:rPr>
              <a:t> Å: Agreement is very good. </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No significant passband differences, narrow variance in ratios.</a:t>
            </a:r>
            <a:endParaRPr>
              <a:solidFill>
                <a:srgbClr val="FFFFFF"/>
              </a:solidFill>
              <a:latin typeface="Nunito"/>
              <a:ea typeface="Nunito"/>
              <a:cs typeface="Nunito"/>
              <a:sym typeface="Nuni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45"/>
          <p:cNvPicPr preferRelativeResize="0"/>
          <p:nvPr/>
        </p:nvPicPr>
        <p:blipFill>
          <a:blip r:embed="rId3">
            <a:alphaModFix/>
          </a:blip>
          <a:stretch>
            <a:fillRect/>
          </a:stretch>
        </p:blipFill>
        <p:spPr>
          <a:xfrm>
            <a:off x="200225" y="1496450"/>
            <a:ext cx="4263001" cy="3552501"/>
          </a:xfrm>
          <a:prstGeom prst="rect">
            <a:avLst/>
          </a:prstGeom>
          <a:noFill/>
          <a:ln>
            <a:noFill/>
          </a:ln>
        </p:spPr>
      </p:pic>
      <p:sp>
        <p:nvSpPr>
          <p:cNvPr id="349" name="Google Shape;349;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0" name="Google Shape;350;p45"/>
          <p:cNvSpPr txBox="1"/>
          <p:nvPr>
            <p:ph type="title"/>
          </p:nvPr>
        </p:nvSpPr>
        <p:spPr>
          <a:xfrm>
            <a:off x="311700" y="137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51" name="Google Shape;351;p45"/>
          <p:cNvSpPr txBox="1"/>
          <p:nvPr/>
        </p:nvSpPr>
        <p:spPr>
          <a:xfrm>
            <a:off x="103525" y="827200"/>
            <a:ext cx="7271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diagnostic for validity of trend analysis artifacts over the long term.</a:t>
            </a:r>
            <a:endParaRPr>
              <a:solidFill>
                <a:srgbClr val="FFFFFF"/>
              </a:solidFill>
              <a:latin typeface="Nunito"/>
              <a:ea typeface="Nunito"/>
              <a:cs typeface="Nunito"/>
              <a:sym typeface="Nunito"/>
            </a:endParaRPr>
          </a:p>
        </p:txBody>
      </p:sp>
      <p:sp>
        <p:nvSpPr>
          <p:cNvPr id="352" name="Google Shape;352;p45"/>
          <p:cNvSpPr txBox="1"/>
          <p:nvPr/>
        </p:nvSpPr>
        <p:spPr>
          <a:xfrm>
            <a:off x="4572000" y="1496462"/>
            <a:ext cx="2414100" cy="3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195</a:t>
            </a:r>
            <a:r>
              <a:rPr lang="en">
                <a:solidFill>
                  <a:srgbClr val="FFFFFF"/>
                </a:solidFill>
                <a:latin typeface="Nunito"/>
                <a:ea typeface="Nunito"/>
                <a:cs typeface="Nunito"/>
                <a:sym typeface="Nunito"/>
              </a:rPr>
              <a:t> Å: Potential signs of degradation in this channel from ratios.</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Passband differences are significant and ratios may reflect differences in underlying solar signal. </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b="1" lang="en">
                <a:solidFill>
                  <a:srgbClr val="FFFFFF"/>
                </a:solidFill>
                <a:latin typeface="Nunito"/>
                <a:ea typeface="Nunito"/>
                <a:cs typeface="Nunito"/>
                <a:sym typeface="Nunito"/>
              </a:rPr>
              <a:t>Expected performance ratio peak is about 0.9.</a:t>
            </a:r>
            <a:endParaRPr b="1">
              <a:solidFill>
                <a:srgbClr val="FFFFFF"/>
              </a:solidFill>
              <a:latin typeface="Nunito"/>
              <a:ea typeface="Nunito"/>
              <a:cs typeface="Nunito"/>
              <a:sym typeface="Nuni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46"/>
          <p:cNvPicPr preferRelativeResize="0"/>
          <p:nvPr/>
        </p:nvPicPr>
        <p:blipFill>
          <a:blip r:embed="rId3">
            <a:alphaModFix/>
          </a:blip>
          <a:stretch>
            <a:fillRect/>
          </a:stretch>
        </p:blipFill>
        <p:spPr>
          <a:xfrm>
            <a:off x="200225" y="1496450"/>
            <a:ext cx="4263010" cy="3552501"/>
          </a:xfrm>
          <a:prstGeom prst="rect">
            <a:avLst/>
          </a:prstGeom>
          <a:noFill/>
          <a:ln>
            <a:noFill/>
          </a:ln>
        </p:spPr>
      </p:pic>
      <p:sp>
        <p:nvSpPr>
          <p:cNvPr id="358" name="Google Shape;358;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9" name="Google Shape;359;p46"/>
          <p:cNvSpPr txBox="1"/>
          <p:nvPr>
            <p:ph type="title"/>
          </p:nvPr>
        </p:nvSpPr>
        <p:spPr>
          <a:xfrm>
            <a:off x="311700" y="137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60" name="Google Shape;360;p46"/>
          <p:cNvSpPr txBox="1"/>
          <p:nvPr/>
        </p:nvSpPr>
        <p:spPr>
          <a:xfrm>
            <a:off x="103525" y="827200"/>
            <a:ext cx="7271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diagnostic for validity of trend analysis artifacts over the long term.</a:t>
            </a:r>
            <a:endParaRPr>
              <a:solidFill>
                <a:srgbClr val="FFFFFF"/>
              </a:solidFill>
              <a:latin typeface="Nunito"/>
              <a:ea typeface="Nunito"/>
              <a:cs typeface="Nunito"/>
              <a:sym typeface="Nunito"/>
            </a:endParaRPr>
          </a:p>
        </p:txBody>
      </p:sp>
      <p:sp>
        <p:nvSpPr>
          <p:cNvPr id="361" name="Google Shape;361;p46"/>
          <p:cNvSpPr txBox="1"/>
          <p:nvPr/>
        </p:nvSpPr>
        <p:spPr>
          <a:xfrm>
            <a:off x="4572000" y="1496462"/>
            <a:ext cx="2414100" cy="3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304</a:t>
            </a:r>
            <a:r>
              <a:rPr lang="en">
                <a:solidFill>
                  <a:srgbClr val="FFFFFF"/>
                </a:solidFill>
                <a:latin typeface="Nunito"/>
                <a:ea typeface="Nunito"/>
                <a:cs typeface="Nunito"/>
                <a:sym typeface="Nunito"/>
              </a:rPr>
              <a:t> Å: Overall SUVI performance appears pretty good.</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Nontrivial passband differences may contribute to spread in ratio.</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b="1" lang="en">
                <a:solidFill>
                  <a:schemeClr val="dk1"/>
                </a:solidFill>
                <a:latin typeface="Nunito"/>
                <a:ea typeface="Nunito"/>
                <a:cs typeface="Nunito"/>
                <a:sym typeface="Nunito"/>
              </a:rPr>
              <a:t>AIA 304 Å channel is significantly degraded (&gt;90%) so SUVI/AIA trending </a:t>
            </a:r>
            <a:r>
              <a:rPr b="1" lang="en">
                <a:solidFill>
                  <a:schemeClr val="dk1"/>
                </a:solidFill>
                <a:latin typeface="Nunito"/>
                <a:ea typeface="Nunito"/>
                <a:cs typeface="Nunito"/>
                <a:sym typeface="Nunito"/>
              </a:rPr>
              <a:t>may be </a:t>
            </a:r>
            <a:r>
              <a:rPr b="1" lang="en">
                <a:solidFill>
                  <a:schemeClr val="dk1"/>
                </a:solidFill>
                <a:latin typeface="Nunito"/>
                <a:ea typeface="Nunito"/>
                <a:cs typeface="Nunito"/>
                <a:sym typeface="Nunito"/>
              </a:rPr>
              <a:t>unreliable</a:t>
            </a:r>
            <a:endParaRPr b="1">
              <a:solidFill>
                <a:srgbClr val="FFFFFF"/>
              </a:solidFill>
              <a:latin typeface="Nunito"/>
              <a:ea typeface="Nunito"/>
              <a:cs typeface="Nunito"/>
              <a:sym typeface="Nuni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7" name="Google Shape;367;p47"/>
          <p:cNvPicPr preferRelativeResize="0"/>
          <p:nvPr/>
        </p:nvPicPr>
        <p:blipFill>
          <a:blip r:embed="rId3">
            <a:alphaModFix/>
          </a:blip>
          <a:stretch>
            <a:fillRect/>
          </a:stretch>
        </p:blipFill>
        <p:spPr>
          <a:xfrm>
            <a:off x="1411103" y="997225"/>
            <a:ext cx="6321799" cy="4059599"/>
          </a:xfrm>
          <a:prstGeom prst="rect">
            <a:avLst/>
          </a:prstGeom>
          <a:noFill/>
          <a:ln>
            <a:noFill/>
          </a:ln>
        </p:spPr>
      </p:pic>
      <p:sp>
        <p:nvSpPr>
          <p:cNvPr id="368" name="Google Shape;368;p47"/>
          <p:cNvSpPr txBox="1"/>
          <p:nvPr>
            <p:ph type="title"/>
          </p:nvPr>
        </p:nvSpPr>
        <p:spPr>
          <a:xfrm>
            <a:off x="311700" y="137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a:t>
            </a:r>
            <a:r>
              <a:rPr lang="en"/>
              <a:t>I/AIA Intercalibration</a:t>
            </a:r>
            <a:endParaRPr/>
          </a:p>
          <a:p>
            <a:pPr indent="0" lvl="0" marL="0" rtl="0" algn="ctr">
              <a:spcBef>
                <a:spcPts val="0"/>
              </a:spcBef>
              <a:spcAft>
                <a:spcPts val="0"/>
              </a:spcAft>
              <a:buNone/>
            </a:pPr>
            <a:r>
              <a:rPr lang="en" sz="2000"/>
              <a:t>GOES-16 SUVI Integrated Responses </a:t>
            </a:r>
            <a:endParaRPr sz="2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4" name="Google Shape;374;p48"/>
          <p:cNvSpPr txBox="1"/>
          <p:nvPr>
            <p:ph type="title"/>
          </p:nvPr>
        </p:nvSpPr>
        <p:spPr>
          <a:xfrm>
            <a:off x="311700" y="130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a:p>
            <a:pPr indent="0" lvl="0" marL="0" rtl="0" algn="ctr">
              <a:spcBef>
                <a:spcPts val="0"/>
              </a:spcBef>
              <a:spcAft>
                <a:spcPts val="0"/>
              </a:spcAft>
              <a:buNone/>
            </a:pPr>
            <a:r>
              <a:rPr lang="en" sz="2000"/>
              <a:t>GOES-16 SUVI 131Å Trending </a:t>
            </a:r>
            <a:endParaRPr sz="2000"/>
          </a:p>
        </p:txBody>
      </p:sp>
      <p:pic>
        <p:nvPicPr>
          <p:cNvPr id="375" name="Google Shape;375;p48"/>
          <p:cNvPicPr preferRelativeResize="0"/>
          <p:nvPr/>
        </p:nvPicPr>
        <p:blipFill>
          <a:blip r:embed="rId3">
            <a:alphaModFix/>
          </a:blip>
          <a:stretch>
            <a:fillRect/>
          </a:stretch>
        </p:blipFill>
        <p:spPr>
          <a:xfrm>
            <a:off x="152400" y="1078163"/>
            <a:ext cx="8839200" cy="3210144"/>
          </a:xfrm>
          <a:prstGeom prst="rect">
            <a:avLst/>
          </a:prstGeom>
          <a:noFill/>
          <a:ln>
            <a:noFill/>
          </a:ln>
        </p:spPr>
      </p:pic>
      <p:cxnSp>
        <p:nvCxnSpPr>
          <p:cNvPr id="376" name="Google Shape;376;p48"/>
          <p:cNvCxnSpPr>
            <a:endCxn id="377" idx="0"/>
          </p:cNvCxnSpPr>
          <p:nvPr/>
        </p:nvCxnSpPr>
        <p:spPr>
          <a:xfrm>
            <a:off x="3039300" y="2929475"/>
            <a:ext cx="200400" cy="1314300"/>
          </a:xfrm>
          <a:prstGeom prst="straightConnector1">
            <a:avLst/>
          </a:prstGeom>
          <a:noFill/>
          <a:ln cap="flat" cmpd="sng" w="19050">
            <a:solidFill>
              <a:srgbClr val="E06666"/>
            </a:solidFill>
            <a:prstDash val="solid"/>
            <a:round/>
            <a:headEnd len="med" w="med" type="stealth"/>
            <a:tailEnd len="med" w="med" type="none"/>
          </a:ln>
        </p:spPr>
      </p:cxnSp>
      <p:sp>
        <p:nvSpPr>
          <p:cNvPr id="377" name="Google Shape;377;p48"/>
          <p:cNvSpPr txBox="1"/>
          <p:nvPr/>
        </p:nvSpPr>
        <p:spPr>
          <a:xfrm>
            <a:off x="2300850" y="4243775"/>
            <a:ext cx="1877700" cy="35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Nunito"/>
                <a:ea typeface="Nunito"/>
                <a:cs typeface="Nunito"/>
                <a:sym typeface="Nunito"/>
              </a:rPr>
              <a:t>Fe XXII Flare Line</a:t>
            </a:r>
            <a:endParaRPr sz="1200">
              <a:solidFill>
                <a:srgbClr val="FFFFFF"/>
              </a:solidFill>
              <a:latin typeface="Nunito"/>
              <a:ea typeface="Nunito"/>
              <a:cs typeface="Nunito"/>
              <a:sym typeface="Nunito"/>
            </a:endParaRPr>
          </a:p>
        </p:txBody>
      </p:sp>
      <p:sp>
        <p:nvSpPr>
          <p:cNvPr id="378" name="Google Shape;378;p48"/>
          <p:cNvSpPr txBox="1"/>
          <p:nvPr/>
        </p:nvSpPr>
        <p:spPr>
          <a:xfrm>
            <a:off x="230075" y="4564575"/>
            <a:ext cx="8424000" cy="4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SUVI and AIA agree the least in this channel with disagreements up to 10%. This is largely due to a flaring line seen more in SUVI channel than AIA</a:t>
            </a:r>
            <a:endParaRPr>
              <a:solidFill>
                <a:srgbClr val="FFFFFF"/>
              </a:solidFill>
              <a:latin typeface="Nunito"/>
              <a:ea typeface="Nunito"/>
              <a:cs typeface="Nunito"/>
              <a:sym typeface="Nuni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4" name="Google Shape;384;p49"/>
          <p:cNvSpPr txBox="1"/>
          <p:nvPr>
            <p:ph type="title"/>
          </p:nvPr>
        </p:nvSpPr>
        <p:spPr>
          <a:xfrm>
            <a:off x="311700" y="130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a:p>
            <a:pPr indent="0" lvl="0" marL="0" rtl="0" algn="ctr">
              <a:spcBef>
                <a:spcPts val="0"/>
              </a:spcBef>
              <a:spcAft>
                <a:spcPts val="0"/>
              </a:spcAft>
              <a:buNone/>
            </a:pPr>
            <a:r>
              <a:rPr lang="en" sz="2000"/>
              <a:t>GOES-16 SUVI 304Å Trending </a:t>
            </a:r>
            <a:endParaRPr sz="2000"/>
          </a:p>
        </p:txBody>
      </p:sp>
      <p:pic>
        <p:nvPicPr>
          <p:cNvPr id="385" name="Google Shape;385;p49"/>
          <p:cNvPicPr preferRelativeResize="0"/>
          <p:nvPr/>
        </p:nvPicPr>
        <p:blipFill>
          <a:blip r:embed="rId3">
            <a:alphaModFix/>
          </a:blip>
          <a:stretch>
            <a:fillRect/>
          </a:stretch>
        </p:blipFill>
        <p:spPr>
          <a:xfrm>
            <a:off x="152400" y="1146475"/>
            <a:ext cx="8839201" cy="3225931"/>
          </a:xfrm>
          <a:prstGeom prst="rect">
            <a:avLst/>
          </a:prstGeom>
          <a:noFill/>
          <a:ln>
            <a:noFill/>
          </a:ln>
        </p:spPr>
      </p:pic>
      <p:sp>
        <p:nvSpPr>
          <p:cNvPr id="386" name="Google Shape;386;p49"/>
          <p:cNvSpPr txBox="1"/>
          <p:nvPr/>
        </p:nvSpPr>
        <p:spPr>
          <a:xfrm>
            <a:off x="746700" y="4484125"/>
            <a:ext cx="76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The differences between the AIA and SUVI passbands result in differences, but differences remain with ~</a:t>
            </a:r>
            <a:r>
              <a:rPr lang="en">
                <a:solidFill>
                  <a:srgbClr val="FFFFFF"/>
                </a:solidFill>
                <a:latin typeface="Nunito"/>
                <a:ea typeface="Nunito"/>
                <a:cs typeface="Nunito"/>
                <a:sym typeface="Nunito"/>
              </a:rPr>
              <a:t>5</a:t>
            </a:r>
            <a:r>
              <a:rPr lang="en">
                <a:solidFill>
                  <a:srgbClr val="FFFFFF"/>
                </a:solidFill>
                <a:latin typeface="Nunito"/>
                <a:ea typeface="Nunito"/>
                <a:cs typeface="Nunito"/>
                <a:sym typeface="Nunito"/>
              </a:rPr>
              <a:t>%.</a:t>
            </a:r>
            <a:endParaRPr>
              <a:solidFill>
                <a:srgbClr val="FFFFFF"/>
              </a:solidFill>
              <a:latin typeface="Nunito"/>
              <a:ea typeface="Nunito"/>
              <a:cs typeface="Nunito"/>
              <a:sym typeface="Nuni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2" name="Google Shape;392;p50"/>
          <p:cNvPicPr preferRelativeResize="0"/>
          <p:nvPr/>
        </p:nvPicPr>
        <p:blipFill>
          <a:blip r:embed="rId3">
            <a:alphaModFix/>
          </a:blip>
          <a:stretch>
            <a:fillRect/>
          </a:stretch>
        </p:blipFill>
        <p:spPr>
          <a:xfrm>
            <a:off x="3181000" y="869725"/>
            <a:ext cx="4668126" cy="4022750"/>
          </a:xfrm>
          <a:prstGeom prst="rect">
            <a:avLst/>
          </a:prstGeom>
          <a:noFill/>
          <a:ln>
            <a:noFill/>
          </a:ln>
        </p:spPr>
      </p:pic>
      <p:sp>
        <p:nvSpPr>
          <p:cNvPr id="393" name="Google Shape;393;p50"/>
          <p:cNvSpPr txBox="1"/>
          <p:nvPr/>
        </p:nvSpPr>
        <p:spPr>
          <a:xfrm>
            <a:off x="265800" y="1099100"/>
            <a:ext cx="1889400" cy="35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94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A slow but clear downward trend.</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The </a:t>
            </a:r>
            <a:r>
              <a:rPr lang="en">
                <a:solidFill>
                  <a:schemeClr val="dk1"/>
                </a:solidFill>
                <a:latin typeface="Nunito"/>
                <a:ea typeface="Nunito"/>
                <a:cs typeface="Nunito"/>
                <a:sym typeface="Nunito"/>
              </a:rPr>
              <a:t>94 Å channel typically has very low signal in non-flare conditions.</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The 94 Å channel suffers from CCD burn-in more than other channels</a:t>
            </a:r>
            <a:endParaRPr>
              <a:solidFill>
                <a:schemeClr val="dk1"/>
              </a:solidFill>
              <a:latin typeface="Nunito"/>
              <a:ea typeface="Nunito"/>
              <a:cs typeface="Nunito"/>
              <a:sym typeface="Nunito"/>
            </a:endParaRPr>
          </a:p>
        </p:txBody>
      </p:sp>
      <p:sp>
        <p:nvSpPr>
          <p:cNvPr id="394" name="Google Shape;394;p50"/>
          <p:cNvSpPr txBox="1"/>
          <p:nvPr>
            <p:ph type="title"/>
          </p:nvPr>
        </p:nvSpPr>
        <p:spPr>
          <a:xfrm>
            <a:off x="311700" y="1305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PLPT-SUVI-003: SUVI/AIA Intercalibration</a:t>
            </a:r>
            <a:endParaRPr sz="20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0" name="Google Shape;400;p51"/>
          <p:cNvPicPr preferRelativeResize="0"/>
          <p:nvPr/>
        </p:nvPicPr>
        <p:blipFill>
          <a:blip r:embed="rId3">
            <a:alphaModFix/>
          </a:blip>
          <a:stretch>
            <a:fillRect/>
          </a:stretch>
        </p:blipFill>
        <p:spPr>
          <a:xfrm>
            <a:off x="3058327" y="797350"/>
            <a:ext cx="4803824" cy="4139699"/>
          </a:xfrm>
          <a:prstGeom prst="rect">
            <a:avLst/>
          </a:prstGeom>
          <a:noFill/>
          <a:ln>
            <a:noFill/>
          </a:ln>
        </p:spPr>
      </p:pic>
      <p:sp>
        <p:nvSpPr>
          <p:cNvPr id="401" name="Google Shape;401;p51"/>
          <p:cNvSpPr txBox="1"/>
          <p:nvPr/>
        </p:nvSpPr>
        <p:spPr>
          <a:xfrm>
            <a:off x="265800" y="718375"/>
            <a:ext cx="1889400" cy="39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131</a:t>
            </a:r>
            <a:r>
              <a:rPr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Roughly 13% degradation in this channel over ~4 years</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~3.3% per year degradation</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This channel shows clear difference in degradation rates between SUVI 16 and 17, where 17 degrades more quickly at the start of its mission than 16</a:t>
            </a:r>
            <a:endParaRPr>
              <a:solidFill>
                <a:srgbClr val="FFFFFF"/>
              </a:solidFill>
              <a:latin typeface="Nunito"/>
              <a:ea typeface="Nunito"/>
              <a:cs typeface="Nunito"/>
              <a:sym typeface="Nunito"/>
            </a:endParaRPr>
          </a:p>
        </p:txBody>
      </p:sp>
      <p:sp>
        <p:nvSpPr>
          <p:cNvPr id="402" name="Google Shape;402;p51"/>
          <p:cNvSpPr txBox="1"/>
          <p:nvPr>
            <p:ph type="title"/>
          </p:nvPr>
        </p:nvSpPr>
        <p:spPr>
          <a:xfrm>
            <a:off x="311700" y="1305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PLPT-SUVI-003: SUVI/AIA Intercalibration</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rPr>
              <a:t>GOES-</a:t>
            </a:r>
            <a:r>
              <a:rPr lang="en" sz="2400">
                <a:solidFill>
                  <a:srgbClr val="434343"/>
                </a:solidFill>
              </a:rPr>
              <a:t>16 SUVI Full Maturity PS-PVR</a:t>
            </a:r>
            <a:endParaRPr sz="2400">
              <a:solidFill>
                <a:srgbClr val="434343"/>
              </a:solidFill>
            </a:endParaRPr>
          </a:p>
          <a:p>
            <a:pPr indent="0" lvl="0" marL="0" rtl="0" algn="l">
              <a:spcBef>
                <a:spcPts val="0"/>
              </a:spcBef>
              <a:spcAft>
                <a:spcPts val="0"/>
              </a:spcAft>
              <a:buNone/>
            </a:pPr>
            <a:r>
              <a:rPr lang="en"/>
              <a:t>Overview of SUVI</a:t>
            </a:r>
            <a:endParaRPr/>
          </a:p>
        </p:txBody>
      </p:sp>
      <p:sp>
        <p:nvSpPr>
          <p:cNvPr id="82" name="Google Shape;82;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8" name="Google Shape;408;p52"/>
          <p:cNvPicPr preferRelativeResize="0"/>
          <p:nvPr/>
        </p:nvPicPr>
        <p:blipFill>
          <a:blip r:embed="rId3">
            <a:alphaModFix/>
          </a:blip>
          <a:stretch>
            <a:fillRect/>
          </a:stretch>
        </p:blipFill>
        <p:spPr>
          <a:xfrm>
            <a:off x="2892475" y="703250"/>
            <a:ext cx="4964800" cy="4333349"/>
          </a:xfrm>
          <a:prstGeom prst="rect">
            <a:avLst/>
          </a:prstGeom>
          <a:noFill/>
          <a:ln>
            <a:noFill/>
          </a:ln>
        </p:spPr>
      </p:pic>
      <p:sp>
        <p:nvSpPr>
          <p:cNvPr id="409" name="Google Shape;409;p52"/>
          <p:cNvSpPr txBox="1"/>
          <p:nvPr/>
        </p:nvSpPr>
        <p:spPr>
          <a:xfrm>
            <a:off x="265800" y="718375"/>
            <a:ext cx="2011500" cy="39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171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Degradation in this channel is minimal for both SUVI 16 and 17 and may not be discernible from fluctuations in the ratios</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Jump in lower plot around 07/2020 is an AIA flatfield change, and is unrelated to SUVI performance</a:t>
            </a:r>
            <a:endParaRPr>
              <a:solidFill>
                <a:srgbClr val="FFFFFF"/>
              </a:solidFill>
              <a:latin typeface="Nunito"/>
              <a:ea typeface="Nunito"/>
              <a:cs typeface="Nunito"/>
              <a:sym typeface="Nunito"/>
            </a:endParaRPr>
          </a:p>
        </p:txBody>
      </p:sp>
      <p:sp>
        <p:nvSpPr>
          <p:cNvPr id="410" name="Google Shape;410;p52"/>
          <p:cNvSpPr txBox="1"/>
          <p:nvPr>
            <p:ph type="title"/>
          </p:nvPr>
        </p:nvSpPr>
        <p:spPr>
          <a:xfrm>
            <a:off x="311700" y="1305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PLPT-SUVI-003: SUVI/AIA Intercalibration</a:t>
            </a:r>
            <a:endParaRPr sz="20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6" name="Google Shape;416;p53"/>
          <p:cNvPicPr preferRelativeResize="0"/>
          <p:nvPr/>
        </p:nvPicPr>
        <p:blipFill>
          <a:blip r:embed="rId3">
            <a:alphaModFix/>
          </a:blip>
          <a:stretch>
            <a:fillRect/>
          </a:stretch>
        </p:blipFill>
        <p:spPr>
          <a:xfrm>
            <a:off x="2792175" y="792050"/>
            <a:ext cx="4838076" cy="4222726"/>
          </a:xfrm>
          <a:prstGeom prst="rect">
            <a:avLst/>
          </a:prstGeom>
          <a:noFill/>
          <a:ln>
            <a:noFill/>
          </a:ln>
        </p:spPr>
      </p:pic>
      <p:sp>
        <p:nvSpPr>
          <p:cNvPr id="417" name="Google Shape;417;p53"/>
          <p:cNvSpPr txBox="1"/>
          <p:nvPr/>
        </p:nvSpPr>
        <p:spPr>
          <a:xfrm>
            <a:off x="265800" y="718375"/>
            <a:ext cx="2011500" cy="39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195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12% degradation over ~4 years</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or ~3% per year</a:t>
            </a:r>
            <a:endParaRPr>
              <a:solidFill>
                <a:srgbClr val="FFFFFF"/>
              </a:solidFill>
              <a:latin typeface="Nunito"/>
              <a:ea typeface="Nunito"/>
              <a:cs typeface="Nunito"/>
              <a:sym typeface="Nunito"/>
            </a:endParaRPr>
          </a:p>
        </p:txBody>
      </p:sp>
      <p:sp>
        <p:nvSpPr>
          <p:cNvPr id="418" name="Google Shape;418;p53"/>
          <p:cNvSpPr txBox="1"/>
          <p:nvPr>
            <p:ph type="title"/>
          </p:nvPr>
        </p:nvSpPr>
        <p:spPr>
          <a:xfrm>
            <a:off x="311700" y="1305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PLPT-SUVI-003: SUVI/AIA Intercalibration</a:t>
            </a:r>
            <a:endParaRPr sz="20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4" name="Google Shape;424;p54"/>
          <p:cNvPicPr preferRelativeResize="0"/>
          <p:nvPr/>
        </p:nvPicPr>
        <p:blipFill>
          <a:blip r:embed="rId3">
            <a:alphaModFix/>
          </a:blip>
          <a:stretch>
            <a:fillRect/>
          </a:stretch>
        </p:blipFill>
        <p:spPr>
          <a:xfrm>
            <a:off x="3358225" y="718375"/>
            <a:ext cx="4895351" cy="4272726"/>
          </a:xfrm>
          <a:prstGeom prst="rect">
            <a:avLst/>
          </a:prstGeom>
          <a:noFill/>
          <a:ln>
            <a:noFill/>
          </a:ln>
        </p:spPr>
      </p:pic>
      <p:sp>
        <p:nvSpPr>
          <p:cNvPr id="425" name="Google Shape;425;p54"/>
          <p:cNvSpPr txBox="1"/>
          <p:nvPr/>
        </p:nvSpPr>
        <p:spPr>
          <a:xfrm>
            <a:off x="265800" y="718375"/>
            <a:ext cx="2011500" cy="39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304</a:t>
            </a:r>
            <a:r>
              <a:rPr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SUVI 16 experiences a lower degradation rate at around  20% over the first ~4 years</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Agreement between SUVI 16 and 17 suggests similar degradation rates in the two instruments (5% per year)</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Early data is a bit suspect (flat rather than decaying)</a:t>
            </a:r>
            <a:endParaRPr>
              <a:solidFill>
                <a:srgbClr val="FFFFFF"/>
              </a:solidFill>
              <a:latin typeface="Nunito"/>
              <a:ea typeface="Nunito"/>
              <a:cs typeface="Nunito"/>
              <a:sym typeface="Nunito"/>
            </a:endParaRPr>
          </a:p>
        </p:txBody>
      </p:sp>
      <p:sp>
        <p:nvSpPr>
          <p:cNvPr id="426" name="Google Shape;426;p54"/>
          <p:cNvSpPr txBox="1"/>
          <p:nvPr>
            <p:ph type="title"/>
          </p:nvPr>
        </p:nvSpPr>
        <p:spPr>
          <a:xfrm>
            <a:off x="311700" y="1305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PLPT-SUVI-003: SUVI/AIA Intercalibration</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5"/>
          <p:cNvSpPr txBox="1"/>
          <p:nvPr>
            <p:ph type="title"/>
          </p:nvPr>
        </p:nvSpPr>
        <p:spPr>
          <a:xfrm>
            <a:off x="311700" y="2168975"/>
            <a:ext cx="8520600" cy="572700"/>
          </a:xfrm>
          <a:prstGeom prst="rect">
            <a:avLst/>
          </a:prstGeom>
          <a:solidFill>
            <a:srgbClr val="000000"/>
          </a:solidFill>
        </p:spPr>
        <p:txBody>
          <a:bodyPr anchorCtr="0" anchor="t" bIns="91425" lIns="91425" spcFirstLastPara="1" rIns="91425" wrap="square" tIns="91425">
            <a:noAutofit/>
          </a:bodyPr>
          <a:lstStyle/>
          <a:p>
            <a:pPr indent="0" lvl="0" marL="0" rtl="0" algn="ctr">
              <a:spcBef>
                <a:spcPts val="0"/>
              </a:spcBef>
              <a:spcAft>
                <a:spcPts val="0"/>
              </a:spcAft>
              <a:buNone/>
            </a:pPr>
            <a:r>
              <a:rPr lang="en"/>
              <a:t>Further Supporting Evidence in Back-Up Slides</a:t>
            </a:r>
            <a:endParaRPr/>
          </a:p>
        </p:txBody>
      </p:sp>
      <p:sp>
        <p:nvSpPr>
          <p:cNvPr id="432" name="Google Shape;432;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8" name="Google Shape;438;p56"/>
          <p:cNvSpPr txBox="1"/>
          <p:nvPr/>
        </p:nvSpPr>
        <p:spPr>
          <a:xfrm>
            <a:off x="454500" y="1121125"/>
            <a:ext cx="6741900" cy="34239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rgbClr val="FFFFFF"/>
              </a:buClr>
              <a:buSzPts val="1900"/>
              <a:buFont typeface="Nunito"/>
              <a:buChar char="●"/>
            </a:pPr>
            <a:r>
              <a:rPr lang="en" sz="1900">
                <a:solidFill>
                  <a:srgbClr val="FFFFFF"/>
                </a:solidFill>
                <a:latin typeface="Nunito"/>
                <a:ea typeface="Nunito"/>
                <a:cs typeface="Nunito"/>
                <a:sym typeface="Nunito"/>
              </a:rPr>
              <a:t>Straight ratio comparison of EXIS-EUVSA 284 and 304Å spectral irradiance measurements to SUVI 284 and 304Å channels.</a:t>
            </a:r>
            <a:endParaRPr sz="1900">
              <a:solidFill>
                <a:srgbClr val="FFFFFF"/>
              </a:solidFill>
              <a:latin typeface="Nunito"/>
              <a:ea typeface="Nunito"/>
              <a:cs typeface="Nunito"/>
              <a:sym typeface="Nunito"/>
            </a:endParaRPr>
          </a:p>
          <a:p>
            <a:pPr indent="-349250" lvl="0" marL="457200" rtl="0" algn="l">
              <a:lnSpc>
                <a:spcPct val="115000"/>
              </a:lnSpc>
              <a:spcBef>
                <a:spcPts val="0"/>
              </a:spcBef>
              <a:spcAft>
                <a:spcPts val="0"/>
              </a:spcAft>
              <a:buClr>
                <a:srgbClr val="FFFFFF"/>
              </a:buClr>
              <a:buSzPts val="1900"/>
              <a:buFont typeface="Nunito"/>
              <a:buChar char="●"/>
            </a:pPr>
            <a:r>
              <a:rPr lang="en" sz="1900">
                <a:solidFill>
                  <a:srgbClr val="FFFFFF"/>
                </a:solidFill>
                <a:latin typeface="Nunito"/>
                <a:ea typeface="Nunito"/>
                <a:cs typeface="Nunito"/>
                <a:sym typeface="Nunito"/>
              </a:rPr>
              <a:t>GOES-16 EXIS-EUVSA products </a:t>
            </a:r>
            <a:r>
              <a:rPr lang="en" sz="1900">
                <a:solidFill>
                  <a:srgbClr val="FFFFFF"/>
                </a:solidFill>
                <a:latin typeface="Nunito"/>
                <a:ea typeface="Nunito"/>
                <a:cs typeface="Nunito"/>
                <a:sym typeface="Nunito"/>
              </a:rPr>
              <a:t>reached Provisional Maturity on 25 September 2019, with critical fixes applied to the Ground System on 10 December 2019. </a:t>
            </a:r>
            <a:endParaRPr sz="1900">
              <a:solidFill>
                <a:srgbClr val="FFFFFF"/>
              </a:solidFill>
              <a:latin typeface="Nunito"/>
              <a:ea typeface="Nunito"/>
              <a:cs typeface="Nunito"/>
              <a:sym typeface="Nunito"/>
            </a:endParaRPr>
          </a:p>
          <a:p>
            <a:pPr indent="-336550" lvl="1" marL="914400" rtl="0" algn="l">
              <a:lnSpc>
                <a:spcPct val="115000"/>
              </a:lnSpc>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Subsequent GS-produced Level-1b</a:t>
            </a:r>
            <a:r>
              <a:rPr lang="en" sz="1700">
                <a:solidFill>
                  <a:srgbClr val="FFFFFF"/>
                </a:solidFill>
                <a:latin typeface="Nunito"/>
                <a:ea typeface="Nunito"/>
                <a:cs typeface="Nunito"/>
                <a:sym typeface="Nunito"/>
              </a:rPr>
              <a:t> </a:t>
            </a:r>
            <a:r>
              <a:rPr lang="en" sz="1700">
                <a:solidFill>
                  <a:srgbClr val="FFFFFF"/>
                </a:solidFill>
                <a:latin typeface="Nunito"/>
                <a:ea typeface="Nunito"/>
                <a:cs typeface="Nunito"/>
                <a:sym typeface="Nunito"/>
              </a:rPr>
              <a:t>and NCEI-reprocessed data can be used for SUVI trending.</a:t>
            </a:r>
            <a:endParaRPr sz="1700">
              <a:solidFill>
                <a:srgbClr val="FFFFFF"/>
              </a:solidFill>
              <a:latin typeface="Nunito"/>
              <a:ea typeface="Nunito"/>
              <a:cs typeface="Nunito"/>
              <a:sym typeface="Nunito"/>
            </a:endParaRPr>
          </a:p>
          <a:p>
            <a:pPr indent="-349250" lvl="0" marL="457200" rtl="0" algn="l">
              <a:lnSpc>
                <a:spcPct val="115000"/>
              </a:lnSpc>
              <a:spcBef>
                <a:spcPts val="0"/>
              </a:spcBef>
              <a:spcAft>
                <a:spcPts val="0"/>
              </a:spcAft>
              <a:buClr>
                <a:srgbClr val="FFFFFF"/>
              </a:buClr>
              <a:buSzPts val="1900"/>
              <a:buFont typeface="Nunito"/>
              <a:buChar char="●"/>
            </a:pPr>
            <a:r>
              <a:rPr lang="en" sz="1900">
                <a:solidFill>
                  <a:srgbClr val="FFFFFF"/>
                </a:solidFill>
                <a:latin typeface="Nunito"/>
                <a:ea typeface="Nunito"/>
                <a:cs typeface="Nunito"/>
                <a:sym typeface="Nunito"/>
              </a:rPr>
              <a:t>SUVI and EXIS are very different instruments, and work is needed to achieve an apples-to-apples comparison.</a:t>
            </a:r>
            <a:endParaRPr sz="1900">
              <a:solidFill>
                <a:srgbClr val="FFFFFF"/>
              </a:solidFill>
              <a:latin typeface="Nunito"/>
              <a:ea typeface="Nunito"/>
              <a:cs typeface="Nunito"/>
              <a:sym typeface="Nunito"/>
            </a:endParaRPr>
          </a:p>
        </p:txBody>
      </p:sp>
      <p:sp>
        <p:nvSpPr>
          <p:cNvPr id="439" name="Google Shape;439;p56"/>
          <p:cNvSpPr txBox="1"/>
          <p:nvPr>
            <p:ph type="title"/>
          </p:nvPr>
        </p:nvSpPr>
        <p:spPr>
          <a:xfrm>
            <a:off x="311700" y="169600"/>
            <a:ext cx="8520600" cy="84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PLPT-SUV-006</a:t>
            </a:r>
            <a:endParaRPr/>
          </a:p>
          <a:p>
            <a:pPr indent="0" lvl="0" marL="0" rtl="0" algn="ctr">
              <a:spcBef>
                <a:spcPts val="0"/>
              </a:spcBef>
              <a:spcAft>
                <a:spcPts val="0"/>
              </a:spcAft>
              <a:buNone/>
            </a:pPr>
            <a:r>
              <a:rPr lang="en" sz="2500"/>
              <a:t>SUVI-EXIS Intercomparison</a:t>
            </a:r>
            <a:endParaRPr sz="25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45" name="Google Shape;445;p57"/>
          <p:cNvPicPr preferRelativeResize="0"/>
          <p:nvPr/>
        </p:nvPicPr>
        <p:blipFill>
          <a:blip r:embed="rId3">
            <a:alphaModFix/>
          </a:blip>
          <a:stretch>
            <a:fillRect/>
          </a:stretch>
        </p:blipFill>
        <p:spPr>
          <a:xfrm>
            <a:off x="1911225" y="1032450"/>
            <a:ext cx="5321550" cy="3991150"/>
          </a:xfrm>
          <a:prstGeom prst="rect">
            <a:avLst/>
          </a:prstGeom>
          <a:noFill/>
          <a:ln>
            <a:noFill/>
          </a:ln>
        </p:spPr>
      </p:pic>
      <p:sp>
        <p:nvSpPr>
          <p:cNvPr id="446" name="Google Shape;446;p57"/>
          <p:cNvSpPr txBox="1"/>
          <p:nvPr>
            <p:ph type="title"/>
          </p:nvPr>
        </p:nvSpPr>
        <p:spPr>
          <a:xfrm>
            <a:off x="348575" y="81125"/>
            <a:ext cx="8520600" cy="84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PLPT-SUV-006</a:t>
            </a:r>
            <a:endParaRPr/>
          </a:p>
          <a:p>
            <a:pPr indent="0" lvl="0" marL="0" rtl="0" algn="ctr">
              <a:spcBef>
                <a:spcPts val="0"/>
              </a:spcBef>
              <a:spcAft>
                <a:spcPts val="0"/>
              </a:spcAft>
              <a:buNone/>
            </a:pPr>
            <a:r>
              <a:rPr lang="en" sz="2100"/>
              <a:t>SUVI-EXIS Intercomparison</a:t>
            </a:r>
            <a:endParaRPr sz="21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52" name="Google Shape;452;p58"/>
          <p:cNvPicPr preferRelativeResize="0"/>
          <p:nvPr/>
        </p:nvPicPr>
        <p:blipFill>
          <a:blip r:embed="rId3">
            <a:alphaModFix/>
          </a:blip>
          <a:stretch>
            <a:fillRect/>
          </a:stretch>
        </p:blipFill>
        <p:spPr>
          <a:xfrm>
            <a:off x="1443987" y="729875"/>
            <a:ext cx="6256025" cy="4699699"/>
          </a:xfrm>
          <a:prstGeom prst="rect">
            <a:avLst/>
          </a:prstGeom>
          <a:noFill/>
          <a:ln>
            <a:noFill/>
          </a:ln>
        </p:spPr>
      </p:pic>
      <p:sp>
        <p:nvSpPr>
          <p:cNvPr id="453" name="Google Shape;453;p58"/>
          <p:cNvSpPr txBox="1"/>
          <p:nvPr>
            <p:ph type="title"/>
          </p:nvPr>
        </p:nvSpPr>
        <p:spPr>
          <a:xfrm>
            <a:off x="311688" y="73750"/>
            <a:ext cx="8520600" cy="84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PLPT-SUV-006</a:t>
            </a:r>
            <a:endParaRPr/>
          </a:p>
          <a:p>
            <a:pPr indent="0" lvl="0" marL="0" rtl="0" algn="ctr">
              <a:spcBef>
                <a:spcPts val="0"/>
              </a:spcBef>
              <a:spcAft>
                <a:spcPts val="0"/>
              </a:spcAft>
              <a:buNone/>
            </a:pPr>
            <a:r>
              <a:rPr lang="en" sz="2500"/>
              <a:t>SUVI-EXIS Intercomparison</a:t>
            </a:r>
            <a:endParaRPr sz="25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9" name="Google Shape;459;p59"/>
          <p:cNvSpPr txBox="1"/>
          <p:nvPr/>
        </p:nvSpPr>
        <p:spPr>
          <a:xfrm>
            <a:off x="782625" y="1336298"/>
            <a:ext cx="2026500" cy="3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SUVI/EXIS comparison of the 304 channel shows a slow degradation when compared to the SDO/AIA 304 channel. </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Over the period shown, a degradation of ~9% has occurred (3.9% per year).</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~14% over the mission-to-date (linear assumption) </a:t>
            </a:r>
            <a:endParaRPr>
              <a:solidFill>
                <a:srgbClr val="FFFFFF"/>
              </a:solidFill>
              <a:latin typeface="Nunito"/>
              <a:ea typeface="Nunito"/>
              <a:cs typeface="Nunito"/>
              <a:sym typeface="Nunito"/>
            </a:endParaRPr>
          </a:p>
        </p:txBody>
      </p:sp>
      <p:sp>
        <p:nvSpPr>
          <p:cNvPr id="460" name="Google Shape;460;p59"/>
          <p:cNvSpPr txBox="1"/>
          <p:nvPr>
            <p:ph type="title"/>
          </p:nvPr>
        </p:nvSpPr>
        <p:spPr>
          <a:xfrm>
            <a:off x="311700" y="97775"/>
            <a:ext cx="8520600" cy="84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PLPT-SUV-006</a:t>
            </a:r>
            <a:endParaRPr/>
          </a:p>
          <a:p>
            <a:pPr indent="0" lvl="0" marL="0" rtl="0" algn="ctr">
              <a:spcBef>
                <a:spcPts val="0"/>
              </a:spcBef>
              <a:spcAft>
                <a:spcPts val="0"/>
              </a:spcAft>
              <a:buNone/>
            </a:pPr>
            <a:r>
              <a:rPr lang="en" sz="2500"/>
              <a:t>SUVI-EXIS Intercomparison</a:t>
            </a:r>
            <a:endParaRPr sz="2500"/>
          </a:p>
        </p:txBody>
      </p:sp>
      <p:pic>
        <p:nvPicPr>
          <p:cNvPr id="461" name="Google Shape;461;p59"/>
          <p:cNvPicPr preferRelativeResize="0"/>
          <p:nvPr/>
        </p:nvPicPr>
        <p:blipFill>
          <a:blip r:embed="rId3">
            <a:alphaModFix/>
          </a:blip>
          <a:stretch>
            <a:fillRect/>
          </a:stretch>
        </p:blipFill>
        <p:spPr>
          <a:xfrm>
            <a:off x="2961525" y="1098275"/>
            <a:ext cx="5190434" cy="38928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67" name="Google Shape;467;p60"/>
          <p:cNvPicPr preferRelativeResize="0"/>
          <p:nvPr/>
        </p:nvPicPr>
        <p:blipFill>
          <a:blip r:embed="rId3">
            <a:alphaModFix/>
          </a:blip>
          <a:stretch>
            <a:fillRect/>
          </a:stretch>
        </p:blipFill>
        <p:spPr>
          <a:xfrm>
            <a:off x="2787159" y="991350"/>
            <a:ext cx="5721478" cy="3898274"/>
          </a:xfrm>
          <a:prstGeom prst="rect">
            <a:avLst/>
          </a:prstGeom>
          <a:noFill/>
          <a:ln>
            <a:noFill/>
          </a:ln>
        </p:spPr>
      </p:pic>
      <p:sp>
        <p:nvSpPr>
          <p:cNvPr id="468" name="Google Shape;468;p60"/>
          <p:cNvSpPr txBox="1"/>
          <p:nvPr/>
        </p:nvSpPr>
        <p:spPr>
          <a:xfrm>
            <a:off x="635363" y="1216660"/>
            <a:ext cx="2103600" cy="344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SUVI/EXIS comparison of the 284 channel shows almost a negligible amount of degradation</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Over the period shown, a degradation of ~0.9% has occurred (0.38% per year).</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~1.4% over the mission-to-date (linear assumption) </a:t>
            </a:r>
            <a:endParaRPr>
              <a:solidFill>
                <a:srgbClr val="FFFFFF"/>
              </a:solidFill>
              <a:latin typeface="Nunito"/>
              <a:ea typeface="Nunito"/>
              <a:cs typeface="Nunito"/>
              <a:sym typeface="Nunito"/>
            </a:endParaRPr>
          </a:p>
        </p:txBody>
      </p:sp>
      <p:sp>
        <p:nvSpPr>
          <p:cNvPr id="469" name="Google Shape;469;p60"/>
          <p:cNvSpPr txBox="1"/>
          <p:nvPr>
            <p:ph type="title"/>
          </p:nvPr>
        </p:nvSpPr>
        <p:spPr>
          <a:xfrm>
            <a:off x="311700" y="90575"/>
            <a:ext cx="8520600" cy="84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PLPT-SUV-006</a:t>
            </a:r>
            <a:endParaRPr/>
          </a:p>
          <a:p>
            <a:pPr indent="0" lvl="0" marL="0" rtl="0" algn="ctr">
              <a:spcBef>
                <a:spcPts val="0"/>
              </a:spcBef>
              <a:spcAft>
                <a:spcPts val="0"/>
              </a:spcAft>
              <a:buNone/>
            </a:pPr>
            <a:r>
              <a:rPr lang="en" sz="2500"/>
              <a:t>SUVI-EXIS Intercomparison</a:t>
            </a:r>
            <a:endParaRPr sz="25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Summary of GOES-16 SUVI Degradation</a:t>
            </a:r>
            <a:endParaRPr/>
          </a:p>
        </p:txBody>
      </p:sp>
      <p:sp>
        <p:nvSpPr>
          <p:cNvPr id="475" name="Google Shape;475;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476" name="Google Shape;476;p61"/>
          <p:cNvGraphicFramePr/>
          <p:nvPr/>
        </p:nvGraphicFramePr>
        <p:xfrm>
          <a:off x="268550" y="1547150"/>
          <a:ext cx="3000000" cy="3000000"/>
        </p:xfrm>
        <a:graphic>
          <a:graphicData uri="http://schemas.openxmlformats.org/drawingml/2006/table">
            <a:tbl>
              <a:tblPr>
                <a:noFill/>
                <a:tableStyleId>{5E5D3C27-EA03-48BB-981C-1C2BD522AA71}</a:tableStyleId>
              </a:tblPr>
              <a:tblGrid>
                <a:gridCol w="1677025"/>
                <a:gridCol w="3377475"/>
                <a:gridCol w="3552375"/>
              </a:tblGrid>
              <a:tr h="381000">
                <a:tc>
                  <a:txBody>
                    <a:bodyPr/>
                    <a:lstStyle/>
                    <a:p>
                      <a:pPr indent="0" lvl="0" marL="0" rtl="0" algn="l">
                        <a:spcBef>
                          <a:spcPts val="0"/>
                        </a:spcBef>
                        <a:spcAft>
                          <a:spcPts val="0"/>
                        </a:spcAft>
                        <a:buNone/>
                      </a:pPr>
                      <a:r>
                        <a:rPr b="1" lang="en">
                          <a:latin typeface="Nunito"/>
                          <a:ea typeface="Nunito"/>
                          <a:cs typeface="Nunito"/>
                          <a:sym typeface="Nunito"/>
                        </a:rPr>
                        <a:t>Wavelength</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a:latin typeface="Nunito"/>
                          <a:ea typeface="Nunito"/>
                          <a:cs typeface="Nunito"/>
                          <a:sym typeface="Nunito"/>
                        </a:rPr>
                        <a:t>Estimated Degradation Rate (per year)</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a:latin typeface="Nunito"/>
                          <a:ea typeface="Nunito"/>
                          <a:cs typeface="Nunito"/>
                          <a:sym typeface="Nunito"/>
                        </a:rPr>
                        <a:t>Total Estimated Degradation</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r>
              <a:tr h="381000">
                <a:tc>
                  <a:txBody>
                    <a:bodyPr/>
                    <a:lstStyle/>
                    <a:p>
                      <a:pPr indent="0" lvl="0" marL="0" rtl="0" algn="l">
                        <a:spcBef>
                          <a:spcPts val="0"/>
                        </a:spcBef>
                        <a:spcAft>
                          <a:spcPts val="0"/>
                        </a:spcAft>
                        <a:buNone/>
                      </a:pPr>
                      <a:r>
                        <a:rPr b="1" lang="en">
                          <a:latin typeface="Nunito"/>
                          <a:ea typeface="Nunito"/>
                          <a:cs typeface="Nunito"/>
                          <a:sym typeface="Nunito"/>
                        </a:rPr>
                        <a:t>94</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7% AIA</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30% AIA</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1000">
                <a:tc>
                  <a:txBody>
                    <a:bodyPr/>
                    <a:lstStyle/>
                    <a:p>
                      <a:pPr indent="0" lvl="0" marL="0" rtl="0" algn="l">
                        <a:spcBef>
                          <a:spcPts val="0"/>
                        </a:spcBef>
                        <a:spcAft>
                          <a:spcPts val="0"/>
                        </a:spcAft>
                        <a:buNone/>
                      </a:pPr>
                      <a:r>
                        <a:rPr b="1" lang="en">
                          <a:latin typeface="Nunito"/>
                          <a:ea typeface="Nunito"/>
                          <a:cs typeface="Nunito"/>
                          <a:sym typeface="Nunito"/>
                        </a:rPr>
                        <a:t>131</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3.3% AIA </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13% AIA</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1000">
                <a:tc>
                  <a:txBody>
                    <a:bodyPr/>
                    <a:lstStyle/>
                    <a:p>
                      <a:pPr indent="0" lvl="0" marL="0" rtl="0" algn="l">
                        <a:spcBef>
                          <a:spcPts val="0"/>
                        </a:spcBef>
                        <a:spcAft>
                          <a:spcPts val="0"/>
                        </a:spcAft>
                        <a:buNone/>
                      </a:pPr>
                      <a:r>
                        <a:rPr b="1" lang="en">
                          <a:latin typeface="Nunito"/>
                          <a:ea typeface="Nunito"/>
                          <a:cs typeface="Nunito"/>
                          <a:sym typeface="Nunito"/>
                        </a:rPr>
                        <a:t>171</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~0% AIA</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0% AIA</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96200">
                <a:tc>
                  <a:txBody>
                    <a:bodyPr/>
                    <a:lstStyle/>
                    <a:p>
                      <a:pPr indent="0" lvl="0" marL="0" rtl="0" algn="l">
                        <a:spcBef>
                          <a:spcPts val="0"/>
                        </a:spcBef>
                        <a:spcAft>
                          <a:spcPts val="0"/>
                        </a:spcAft>
                        <a:buNone/>
                      </a:pPr>
                      <a:r>
                        <a:rPr b="1" lang="en">
                          <a:latin typeface="Nunito"/>
                          <a:ea typeface="Nunito"/>
                          <a:cs typeface="Nunito"/>
                          <a:sym typeface="Nunito"/>
                        </a:rPr>
                        <a:t>195</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3% AIA</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12% AIA</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1000">
                <a:tc>
                  <a:txBody>
                    <a:bodyPr/>
                    <a:lstStyle/>
                    <a:p>
                      <a:pPr indent="0" lvl="0" marL="0" rtl="0" algn="l">
                        <a:spcBef>
                          <a:spcPts val="0"/>
                        </a:spcBef>
                        <a:spcAft>
                          <a:spcPts val="0"/>
                        </a:spcAft>
                        <a:buNone/>
                      </a:pPr>
                      <a:r>
                        <a:rPr b="1" lang="en">
                          <a:latin typeface="Nunito"/>
                          <a:ea typeface="Nunito"/>
                          <a:cs typeface="Nunito"/>
                          <a:sym typeface="Nunito"/>
                        </a:rPr>
                        <a:t>284</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~0.4% EUVS-A</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1.4% EUVS-A</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1000">
                <a:tc>
                  <a:txBody>
                    <a:bodyPr/>
                    <a:lstStyle/>
                    <a:p>
                      <a:pPr indent="0" lvl="0" marL="0" rtl="0" algn="l">
                        <a:spcBef>
                          <a:spcPts val="0"/>
                        </a:spcBef>
                        <a:spcAft>
                          <a:spcPts val="0"/>
                        </a:spcAft>
                        <a:buNone/>
                      </a:pPr>
                      <a:r>
                        <a:rPr b="1" lang="en">
                          <a:latin typeface="Nunito"/>
                          <a:ea typeface="Nunito"/>
                          <a:cs typeface="Nunito"/>
                          <a:sym typeface="Nunito"/>
                        </a:rPr>
                        <a:t>304</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5% AIA 3.8% EUVS-A</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20% AIA 14% EUVS-A</a:t>
                      </a:r>
                      <a:endParaRPr sz="13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7"/>
          <p:cNvPicPr preferRelativeResize="0"/>
          <p:nvPr/>
        </p:nvPicPr>
        <p:blipFill>
          <a:blip r:embed="rId3">
            <a:alphaModFix/>
          </a:blip>
          <a:stretch>
            <a:fillRect/>
          </a:stretch>
        </p:blipFill>
        <p:spPr>
          <a:xfrm>
            <a:off x="145000" y="119363"/>
            <a:ext cx="6532123" cy="4904776"/>
          </a:xfrm>
          <a:prstGeom prst="rect">
            <a:avLst/>
          </a:prstGeom>
          <a:noFill/>
          <a:ln>
            <a:noFill/>
          </a:ln>
        </p:spPr>
      </p:pic>
      <p:sp>
        <p:nvSpPr>
          <p:cNvPr id="88" name="Google Shape;88;p17"/>
          <p:cNvSpPr txBox="1"/>
          <p:nvPr>
            <p:ph type="title"/>
          </p:nvPr>
        </p:nvSpPr>
        <p:spPr>
          <a:xfrm>
            <a:off x="311700" y="3781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rPr>
              <a:t>The SUVI Instrument</a:t>
            </a:r>
            <a:endParaRPr sz="3700">
              <a:solidFill>
                <a:srgbClr val="FFFFFF"/>
              </a:solidFill>
            </a:endParaRPr>
          </a:p>
        </p:txBody>
      </p:sp>
      <p:sp>
        <p:nvSpPr>
          <p:cNvPr id="89" name="Google Shape;8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rPr>
              <a:t>GOES-16 SUVI Full Maturity PS-PVR</a:t>
            </a:r>
            <a:endParaRPr sz="2400">
              <a:solidFill>
                <a:srgbClr val="434343"/>
              </a:solidFill>
            </a:endParaRPr>
          </a:p>
          <a:p>
            <a:pPr indent="0" lvl="0" marL="0" rtl="0" algn="l">
              <a:spcBef>
                <a:spcPts val="0"/>
              </a:spcBef>
              <a:spcAft>
                <a:spcPts val="0"/>
              </a:spcAft>
              <a:buNone/>
            </a:pPr>
            <a:r>
              <a:rPr lang="en"/>
              <a:t>Full Maturity Assessment</a:t>
            </a:r>
            <a:endParaRPr/>
          </a:p>
        </p:txBody>
      </p:sp>
      <p:sp>
        <p:nvSpPr>
          <p:cNvPr id="482" name="Google Shape;482;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latin typeface="Nunito"/>
              <a:ea typeface="Nunito"/>
              <a:cs typeface="Nunito"/>
              <a:sym typeface="Nuni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8" name="Google Shape;488;p63"/>
          <p:cNvSpPr txBox="1"/>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rgbClr val="FFFFFF"/>
                </a:solidFill>
                <a:latin typeface="Avenir"/>
                <a:ea typeface="Avenir"/>
                <a:cs typeface="Avenir"/>
                <a:sym typeface="Avenir"/>
              </a:rPr>
              <a:t>‹#›</a:t>
            </a:fld>
            <a:endParaRPr sz="1200">
              <a:solidFill>
                <a:srgbClr val="FFFFFF"/>
              </a:solidFill>
              <a:latin typeface="Avenir"/>
              <a:ea typeface="Avenir"/>
              <a:cs typeface="Avenir"/>
              <a:sym typeface="Avenir"/>
            </a:endParaRPr>
          </a:p>
        </p:txBody>
      </p:sp>
      <p:sp>
        <p:nvSpPr>
          <p:cNvPr id="489" name="Google Shape;489;p63"/>
          <p:cNvSpPr txBox="1"/>
          <p:nvPr/>
        </p:nvSpPr>
        <p:spPr>
          <a:xfrm>
            <a:off x="718200" y="122150"/>
            <a:ext cx="7707600" cy="786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lang="en" sz="2900">
                <a:solidFill>
                  <a:srgbClr val="FFFFFF"/>
                </a:solidFill>
                <a:latin typeface="Nunito"/>
                <a:ea typeface="Nunito"/>
                <a:cs typeface="Nunito"/>
                <a:sym typeface="Nunito"/>
              </a:rPr>
              <a:t>GOES-16 </a:t>
            </a:r>
            <a:r>
              <a:rPr i="0" lang="en" sz="2900" u="none" cap="none" strike="noStrike">
                <a:solidFill>
                  <a:srgbClr val="FFFFFF"/>
                </a:solidFill>
                <a:latin typeface="Nunito"/>
                <a:ea typeface="Nunito"/>
                <a:cs typeface="Nunito"/>
                <a:sym typeface="Nunito"/>
              </a:rPr>
              <a:t>SUVI Performance Baseline Status</a:t>
            </a:r>
            <a:endParaRPr sz="2900">
              <a:latin typeface="Nunito"/>
              <a:ea typeface="Nunito"/>
              <a:cs typeface="Nunito"/>
              <a:sym typeface="Nunito"/>
            </a:endParaRPr>
          </a:p>
        </p:txBody>
      </p:sp>
      <p:graphicFrame>
        <p:nvGraphicFramePr>
          <p:cNvPr id="490" name="Google Shape;490;p63"/>
          <p:cNvGraphicFramePr/>
          <p:nvPr/>
        </p:nvGraphicFramePr>
        <p:xfrm>
          <a:off x="553889" y="908156"/>
          <a:ext cx="3000000" cy="3000000"/>
        </p:xfrm>
        <a:graphic>
          <a:graphicData uri="http://schemas.openxmlformats.org/drawingml/2006/table">
            <a:tbl>
              <a:tblPr bandRow="1" firstRow="1">
                <a:noFill/>
                <a:tableStyleId>{D8072434-E87A-4781-8F85-D745EAA06FD1}</a:tableStyleId>
              </a:tblPr>
              <a:tblGrid>
                <a:gridCol w="710750"/>
                <a:gridCol w="2342125"/>
                <a:gridCol w="1409825"/>
                <a:gridCol w="1965325"/>
                <a:gridCol w="1443875"/>
              </a:tblGrid>
              <a:tr h="370850">
                <a:tc>
                  <a:txBody>
                    <a:bodyPr/>
                    <a:lstStyle/>
                    <a:p>
                      <a:pPr indent="0" lvl="0" marL="0" marR="0" rtl="0" algn="ctr">
                        <a:spcBef>
                          <a:spcPts val="0"/>
                        </a:spcBef>
                        <a:spcAft>
                          <a:spcPts val="0"/>
                        </a:spcAft>
                        <a:buNone/>
                      </a:pPr>
                      <a:r>
                        <a:rPr b="1" lang="en">
                          <a:solidFill>
                            <a:srgbClr val="000000"/>
                          </a:solidFill>
                          <a:latin typeface="Nunito"/>
                          <a:ea typeface="Nunito"/>
                          <a:cs typeface="Nunito"/>
                          <a:sym typeface="Nunito"/>
                        </a:rPr>
                        <a:t>MRD ID</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lang="en">
                          <a:solidFill>
                            <a:srgbClr val="000000"/>
                          </a:solidFill>
                          <a:latin typeface="Nunito"/>
                          <a:ea typeface="Nunito"/>
                          <a:cs typeface="Nunito"/>
                          <a:sym typeface="Nunito"/>
                        </a:rPr>
                        <a:t>Description</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lang="en">
                          <a:latin typeface="Nunito"/>
                          <a:ea typeface="Nunito"/>
                          <a:cs typeface="Nunito"/>
                          <a:sym typeface="Nunito"/>
                        </a:rPr>
                        <a:t>Requirement</a:t>
                      </a:r>
                      <a:endParaRPr b="1">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lnSpc>
                          <a:spcPct val="100000"/>
                        </a:lnSpc>
                        <a:spcBef>
                          <a:spcPts val="0"/>
                        </a:spcBef>
                        <a:spcAft>
                          <a:spcPts val="0"/>
                        </a:spcAft>
                        <a:buClr>
                          <a:srgbClr val="000000"/>
                        </a:buClr>
                        <a:buSzPts val="1600"/>
                        <a:buFont typeface="Calibri"/>
                        <a:buNone/>
                      </a:pPr>
                      <a:r>
                        <a:rPr b="1" lang="en">
                          <a:solidFill>
                            <a:srgbClr val="000000"/>
                          </a:solidFill>
                          <a:latin typeface="Nunito"/>
                          <a:ea typeface="Nunito"/>
                          <a:cs typeface="Nunito"/>
                          <a:sym typeface="Nunito"/>
                        </a:rPr>
                        <a:t>Results</a:t>
                      </a:r>
                      <a:r>
                        <a:rPr b="1" lang="en">
                          <a:solidFill>
                            <a:srgbClr val="000000"/>
                          </a:solidFill>
                          <a:latin typeface="Nunito"/>
                          <a:ea typeface="Nunito"/>
                          <a:cs typeface="Nunito"/>
                          <a:sym typeface="Nunito"/>
                        </a:rPr>
                        <a:t> of NCEI Analysis</a:t>
                      </a:r>
                      <a:endParaRPr b="1">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lnSpc>
                          <a:spcPct val="100000"/>
                        </a:lnSpc>
                        <a:spcBef>
                          <a:spcPts val="0"/>
                        </a:spcBef>
                        <a:spcAft>
                          <a:spcPts val="0"/>
                        </a:spcAft>
                        <a:buNone/>
                      </a:pPr>
                      <a:r>
                        <a:rPr b="1" lang="en">
                          <a:latin typeface="Nunito"/>
                          <a:ea typeface="Nunito"/>
                          <a:cs typeface="Nunito"/>
                          <a:sym typeface="Nunito"/>
                        </a:rPr>
                        <a:t>Status</a:t>
                      </a:r>
                      <a:endParaRPr b="1">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r>
              <a:tr h="370850">
                <a:tc>
                  <a:txBody>
                    <a:bodyPr/>
                    <a:lstStyle/>
                    <a:p>
                      <a:pPr indent="0" lvl="0" marL="0" marR="0" rtl="0" algn="ctr">
                        <a:spcBef>
                          <a:spcPts val="0"/>
                        </a:spcBef>
                        <a:spcAft>
                          <a:spcPts val="0"/>
                        </a:spcAft>
                        <a:buNone/>
                      </a:pPr>
                      <a:r>
                        <a:rPr lang="en">
                          <a:latin typeface="Nunito"/>
                          <a:ea typeface="Nunito"/>
                          <a:cs typeface="Nunito"/>
                          <a:sym typeface="Nunito"/>
                        </a:rPr>
                        <a:t>2045</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600"/>
                        <a:buFont typeface="Calibri"/>
                        <a:buNone/>
                      </a:pPr>
                      <a:r>
                        <a:rPr lang="en">
                          <a:solidFill>
                            <a:srgbClr val="000000"/>
                          </a:solidFill>
                          <a:latin typeface="Nunito"/>
                          <a:ea typeface="Nunito"/>
                          <a:cs typeface="Nunito"/>
                          <a:sym typeface="Nunito"/>
                        </a:rPr>
                        <a:t>Pointing Accuracy</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None/>
                      </a:pPr>
                      <a:r>
                        <a:rPr lang="en">
                          <a:latin typeface="Nunito"/>
                          <a:ea typeface="Nunito"/>
                          <a:cs typeface="Nunito"/>
                          <a:sym typeface="Nunito"/>
                        </a:rPr>
                        <a:t>3’</a:t>
                      </a:r>
                      <a:endParaRPr>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a:latin typeface="Nunito"/>
                          <a:ea typeface="Nunito"/>
                          <a:cs typeface="Nunito"/>
                          <a:sym typeface="Nunito"/>
                        </a:rPr>
                        <a:t>&lt;</a:t>
                      </a:r>
                      <a:r>
                        <a:rPr lang="en">
                          <a:latin typeface="Nunito"/>
                          <a:ea typeface="Nunito"/>
                          <a:cs typeface="Nunito"/>
                          <a:sym typeface="Nunito"/>
                        </a:rPr>
                        <a:t>&lt;</a:t>
                      </a:r>
                      <a:r>
                        <a:rPr lang="en">
                          <a:latin typeface="Nunito"/>
                          <a:ea typeface="Nunito"/>
                          <a:cs typeface="Nunito"/>
                          <a:sym typeface="Nunito"/>
                        </a:rPr>
                        <a:t> </a:t>
                      </a:r>
                      <a:r>
                        <a:rPr lang="en">
                          <a:latin typeface="Nunito"/>
                          <a:ea typeface="Nunito"/>
                          <a:cs typeface="Nunito"/>
                          <a:sym typeface="Nunito"/>
                        </a:rPr>
                        <a:t>2</a:t>
                      </a:r>
                      <a:r>
                        <a:rPr lang="en">
                          <a:latin typeface="Nunito"/>
                          <a:ea typeface="Nunito"/>
                          <a:cs typeface="Nunito"/>
                          <a:sym typeface="Nunito"/>
                        </a:rPr>
                        <a:t>.5” y, &lt;&lt; </a:t>
                      </a:r>
                      <a:r>
                        <a:rPr lang="en">
                          <a:latin typeface="Nunito"/>
                          <a:ea typeface="Nunito"/>
                          <a:cs typeface="Nunito"/>
                          <a:sym typeface="Nunito"/>
                        </a:rPr>
                        <a:t>2</a:t>
                      </a:r>
                      <a:r>
                        <a:rPr lang="en">
                          <a:latin typeface="Nunito"/>
                          <a:ea typeface="Nunito"/>
                          <a:cs typeface="Nunito"/>
                          <a:sym typeface="Nunito"/>
                        </a:rPr>
                        <a:t>.5” z   </a:t>
                      </a:r>
                      <a:endParaRPr b="1">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a:solidFill>
                            <a:srgbClr val="00B14F"/>
                          </a:solidFill>
                          <a:latin typeface="Nunito"/>
                          <a:ea typeface="Nunito"/>
                          <a:cs typeface="Nunito"/>
                          <a:sym typeface="Nunito"/>
                        </a:rPr>
                        <a:t>PASS</a:t>
                      </a:r>
                      <a:endParaRPr b="1">
                        <a:solidFill>
                          <a:srgbClr val="00B14F"/>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70850">
                <a:tc>
                  <a:txBody>
                    <a:bodyPr/>
                    <a:lstStyle/>
                    <a:p>
                      <a:pPr indent="0" lvl="0" marL="0" marR="0" rtl="0" algn="ctr">
                        <a:spcBef>
                          <a:spcPts val="0"/>
                        </a:spcBef>
                        <a:spcAft>
                          <a:spcPts val="0"/>
                        </a:spcAft>
                        <a:buNone/>
                      </a:pPr>
                      <a:r>
                        <a:rPr lang="en">
                          <a:latin typeface="Nunito"/>
                          <a:ea typeface="Nunito"/>
                          <a:cs typeface="Nunito"/>
                          <a:sym typeface="Nunito"/>
                        </a:rPr>
                        <a:t>2046</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a:solidFill>
                            <a:srgbClr val="000000"/>
                          </a:solidFill>
                          <a:latin typeface="Nunito"/>
                          <a:ea typeface="Nunito"/>
                          <a:cs typeface="Nunito"/>
                          <a:sym typeface="Nunito"/>
                        </a:rPr>
                        <a:t>Product Pointing</a:t>
                      </a:r>
                      <a:r>
                        <a:rPr lang="en">
                          <a:solidFill>
                            <a:srgbClr val="000000"/>
                          </a:solidFill>
                          <a:latin typeface="Nunito"/>
                          <a:ea typeface="Nunito"/>
                          <a:cs typeface="Nunito"/>
                          <a:sym typeface="Nunito"/>
                        </a:rPr>
                        <a:t> Knowledge</a:t>
                      </a:r>
                      <a:endParaRPr>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a:latin typeface="Nunito"/>
                          <a:ea typeface="Nunito"/>
                          <a:cs typeface="Nunito"/>
                          <a:sym typeface="Nunito"/>
                        </a:rPr>
                        <a:t>2.5”</a:t>
                      </a:r>
                      <a:endParaRPr>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a:latin typeface="Nunito"/>
                          <a:ea typeface="Nunito"/>
                          <a:cs typeface="Nunito"/>
                          <a:sym typeface="Nunito"/>
                        </a:rPr>
                        <a:t>&lt;</a:t>
                      </a:r>
                      <a:r>
                        <a:rPr lang="en">
                          <a:latin typeface="Nunito"/>
                          <a:ea typeface="Nunito"/>
                          <a:cs typeface="Nunito"/>
                          <a:sym typeface="Nunito"/>
                        </a:rPr>
                        <a:t>&lt; </a:t>
                      </a:r>
                      <a:r>
                        <a:rPr lang="en">
                          <a:latin typeface="Nunito"/>
                          <a:ea typeface="Nunito"/>
                          <a:cs typeface="Nunito"/>
                          <a:sym typeface="Nunito"/>
                        </a:rPr>
                        <a:t>2</a:t>
                      </a:r>
                      <a:r>
                        <a:rPr lang="en">
                          <a:latin typeface="Nunito"/>
                          <a:ea typeface="Nunito"/>
                          <a:cs typeface="Nunito"/>
                          <a:sym typeface="Nunito"/>
                        </a:rPr>
                        <a:t>.5” y, &lt;&lt; </a:t>
                      </a:r>
                      <a:r>
                        <a:rPr lang="en">
                          <a:latin typeface="Nunito"/>
                          <a:ea typeface="Nunito"/>
                          <a:cs typeface="Nunito"/>
                          <a:sym typeface="Nunito"/>
                        </a:rPr>
                        <a:t>2</a:t>
                      </a:r>
                      <a:r>
                        <a:rPr lang="en">
                          <a:latin typeface="Nunito"/>
                          <a:ea typeface="Nunito"/>
                          <a:cs typeface="Nunito"/>
                          <a:sym typeface="Nunito"/>
                        </a:rPr>
                        <a:t>.5” z     </a:t>
                      </a:r>
                      <a:endParaRPr b="1">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a:solidFill>
                            <a:srgbClr val="00B14F"/>
                          </a:solidFill>
                          <a:latin typeface="Nunito"/>
                          <a:ea typeface="Nunito"/>
                          <a:cs typeface="Nunito"/>
                          <a:sym typeface="Nunito"/>
                        </a:rPr>
                        <a:t>PASS</a:t>
                      </a:r>
                      <a:endParaRPr b="1">
                        <a:solidFill>
                          <a:srgbClr val="00B14F"/>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70850">
                <a:tc>
                  <a:txBody>
                    <a:bodyPr/>
                    <a:lstStyle/>
                    <a:p>
                      <a:pPr indent="0" lvl="0" marL="0" marR="0" rtl="0" algn="ctr">
                        <a:spcBef>
                          <a:spcPts val="0"/>
                        </a:spcBef>
                        <a:spcAft>
                          <a:spcPts val="0"/>
                        </a:spcAft>
                        <a:buNone/>
                      </a:pPr>
                      <a:r>
                        <a:rPr lang="en">
                          <a:latin typeface="Nunito"/>
                          <a:ea typeface="Nunito"/>
                          <a:cs typeface="Nunito"/>
                          <a:sym typeface="Nunito"/>
                        </a:rPr>
                        <a:t>2052</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a:solidFill>
                            <a:srgbClr val="000000"/>
                          </a:solidFill>
                          <a:latin typeface="Nunito"/>
                          <a:ea typeface="Nunito"/>
                          <a:cs typeface="Nunito"/>
                          <a:sym typeface="Nunito"/>
                        </a:rPr>
                        <a:t>Long-term Stability (Product Measurement Precision in Radiance)</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a:latin typeface="Nunito"/>
                          <a:ea typeface="Nunito"/>
                          <a:cs typeface="Nunito"/>
                          <a:sym typeface="Nunito"/>
                        </a:rPr>
                        <a:t>30%</a:t>
                      </a:r>
                      <a:endParaRPr>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a:solidFill>
                            <a:srgbClr val="00B14F"/>
                          </a:solidFill>
                          <a:latin typeface="Nunito"/>
                          <a:ea typeface="Nunito"/>
                          <a:cs typeface="Nunito"/>
                          <a:sym typeface="Nunito"/>
                        </a:rPr>
                        <a:t> </a:t>
                      </a:r>
                      <a:r>
                        <a:rPr lang="en">
                          <a:latin typeface="Nunito"/>
                          <a:ea typeface="Nunito"/>
                          <a:cs typeface="Nunito"/>
                          <a:sym typeface="Nunito"/>
                        </a:rPr>
                        <a:t>≤</a:t>
                      </a:r>
                      <a:r>
                        <a:rPr lang="en">
                          <a:solidFill>
                            <a:srgbClr val="000000"/>
                          </a:solidFill>
                          <a:latin typeface="Nunito"/>
                          <a:ea typeface="Nunito"/>
                          <a:cs typeface="Nunito"/>
                          <a:sym typeface="Nunito"/>
                        </a:rPr>
                        <a:t> </a:t>
                      </a:r>
                      <a:r>
                        <a:rPr lang="en">
                          <a:latin typeface="Nunito"/>
                          <a:ea typeface="Nunito"/>
                          <a:cs typeface="Nunito"/>
                          <a:sym typeface="Nunito"/>
                        </a:rPr>
                        <a:t>3</a:t>
                      </a:r>
                      <a:r>
                        <a:rPr lang="en">
                          <a:solidFill>
                            <a:srgbClr val="000000"/>
                          </a:solidFill>
                          <a:latin typeface="Nunito"/>
                          <a:ea typeface="Nunito"/>
                          <a:cs typeface="Nunito"/>
                          <a:sym typeface="Nunito"/>
                        </a:rPr>
                        <a:t>0%       </a:t>
                      </a:r>
                      <a:endParaRPr b="1">
                        <a:solidFill>
                          <a:srgbClr val="00B14F"/>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a:solidFill>
                            <a:srgbClr val="00B14F"/>
                          </a:solidFill>
                          <a:latin typeface="Nunito"/>
                          <a:ea typeface="Nunito"/>
                          <a:cs typeface="Nunito"/>
                          <a:sym typeface="Nunito"/>
                        </a:rPr>
                        <a:t>PASS</a:t>
                      </a:r>
                      <a:endParaRPr b="1">
                        <a:solidFill>
                          <a:srgbClr val="00B14F"/>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bl>
          </a:graphicData>
        </a:graphic>
      </p:graphicFrame>
      <p:sp>
        <p:nvSpPr>
          <p:cNvPr id="491" name="Google Shape;491;p63"/>
          <p:cNvSpPr txBox="1"/>
          <p:nvPr/>
        </p:nvSpPr>
        <p:spPr>
          <a:xfrm>
            <a:off x="693750" y="3114000"/>
            <a:ext cx="7086000" cy="15309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FFFF"/>
              </a:buClr>
              <a:buSzPts val="2400"/>
              <a:buFont typeface="Nunito"/>
              <a:buChar char="•"/>
            </a:pPr>
            <a:r>
              <a:rPr lang="en" sz="2400">
                <a:solidFill>
                  <a:srgbClr val="FFFFFF"/>
                </a:solidFill>
                <a:latin typeface="Nunito"/>
                <a:ea typeface="Nunito"/>
                <a:cs typeface="Nunito"/>
                <a:sym typeface="Nunito"/>
              </a:rPr>
              <a:t>Pointing requirements are well met.</a:t>
            </a:r>
            <a:endParaRPr sz="2400">
              <a:solidFill>
                <a:srgbClr val="FFFFFF"/>
              </a:solidFill>
              <a:latin typeface="Nunito"/>
              <a:ea typeface="Nunito"/>
              <a:cs typeface="Nunito"/>
              <a:sym typeface="Nunito"/>
            </a:endParaRPr>
          </a:p>
          <a:p>
            <a:pPr indent="-285750" lvl="0" marL="285750" marR="0" rtl="0" algn="l">
              <a:spcBef>
                <a:spcPts val="0"/>
              </a:spcBef>
              <a:spcAft>
                <a:spcPts val="0"/>
              </a:spcAft>
              <a:buClr>
                <a:srgbClr val="FFFFFF"/>
              </a:buClr>
              <a:buSzPts val="2400"/>
              <a:buFont typeface="Nunito"/>
              <a:buChar char="•"/>
            </a:pPr>
            <a:r>
              <a:rPr lang="en" sz="2400">
                <a:solidFill>
                  <a:srgbClr val="FFFFFF"/>
                </a:solidFill>
                <a:latin typeface="Nunito"/>
                <a:ea typeface="Nunito"/>
                <a:cs typeface="Nunito"/>
                <a:sym typeface="Nunito"/>
              </a:rPr>
              <a:t>NCEI has demonstrated with trending that the degradation of instrument response is slow, stable, and correctible. </a:t>
            </a:r>
            <a:endParaRPr sz="2400">
              <a:solidFill>
                <a:srgbClr val="FFFFFF"/>
              </a:solidFill>
              <a:latin typeface="Nunito"/>
              <a:ea typeface="Nunito"/>
              <a:cs typeface="Nunito"/>
              <a:sym typeface="Nuni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497" name="Google Shape;497;p64"/>
          <p:cNvGraphicFramePr/>
          <p:nvPr/>
        </p:nvGraphicFramePr>
        <p:xfrm>
          <a:off x="1051875" y="1135925"/>
          <a:ext cx="3000000" cy="3000000"/>
        </p:xfrm>
        <a:graphic>
          <a:graphicData uri="http://schemas.openxmlformats.org/drawingml/2006/table">
            <a:tbl>
              <a:tblPr>
                <a:noFill/>
                <a:tableStyleId>{5E5D3C27-EA03-48BB-981C-1C2BD522AA71}</a:tableStyleId>
              </a:tblPr>
              <a:tblGrid>
                <a:gridCol w="2751475"/>
                <a:gridCol w="4288775"/>
              </a:tblGrid>
              <a:tr h="396200">
                <a:tc>
                  <a:txBody>
                    <a:bodyPr/>
                    <a:lstStyle/>
                    <a:p>
                      <a:pPr indent="0" lvl="0" marL="0" rtl="0" algn="ctr">
                        <a:spcBef>
                          <a:spcPts val="0"/>
                        </a:spcBef>
                        <a:spcAft>
                          <a:spcPts val="0"/>
                        </a:spcAft>
                        <a:buNone/>
                      </a:pPr>
                      <a:r>
                        <a:rPr b="1" lang="en" sz="1500">
                          <a:latin typeface="Nunito"/>
                          <a:ea typeface="Nunito"/>
                          <a:cs typeface="Nunito"/>
                          <a:sym typeface="Nunito"/>
                        </a:rPr>
                        <a:t>Preparation Activity</a:t>
                      </a:r>
                      <a:endParaRPr b="1" sz="15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1500">
                          <a:latin typeface="Nunito"/>
                          <a:ea typeface="Nunito"/>
                          <a:cs typeface="Nunito"/>
                          <a:sym typeface="Nunito"/>
                        </a:rPr>
                        <a:t>Assessment</a:t>
                      </a:r>
                      <a:endParaRPr b="1" sz="15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r>
              <a:tr h="396200">
                <a:tc>
                  <a:txBody>
                    <a:bodyPr/>
                    <a:lstStyle/>
                    <a:p>
                      <a:pPr indent="0" lvl="0" marL="0" rtl="0" algn="l">
                        <a:spcBef>
                          <a:spcPts val="0"/>
                        </a:spcBef>
                        <a:spcAft>
                          <a:spcPts val="0"/>
                        </a:spcAft>
                        <a:buNone/>
                      </a:pPr>
                      <a:r>
                        <a:rPr lang="en">
                          <a:latin typeface="Nunito"/>
                          <a:ea typeface="Nunito"/>
                          <a:cs typeface="Nunito"/>
                          <a:sym typeface="Nunito"/>
                        </a:rPr>
                        <a:t>Validation, quality assessment, and anomaly resolution activities are ongoing.</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a:latin typeface="Nunito"/>
                          <a:ea typeface="Nunito"/>
                          <a:cs typeface="Nunito"/>
                          <a:sym typeface="Nunito"/>
                        </a:rPr>
                        <a:t>NCEI continues to assess and diagnose issues with instrument performance and product quality. The anomaly resolution process is used as appropriate and involves NCEI’s participation in resolution and validation through the AART.</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396200">
                <a:tc>
                  <a:txBody>
                    <a:bodyPr/>
                    <a:lstStyle/>
                    <a:p>
                      <a:pPr indent="0" lvl="0" marL="0" rtl="0" algn="l">
                        <a:spcBef>
                          <a:spcPts val="0"/>
                        </a:spcBef>
                        <a:spcAft>
                          <a:spcPts val="0"/>
                        </a:spcAft>
                        <a:buNone/>
                      </a:pPr>
                      <a:r>
                        <a:rPr lang="en">
                          <a:latin typeface="Nunito"/>
                          <a:ea typeface="Nunito"/>
                          <a:cs typeface="Nunito"/>
                          <a:sym typeface="Nunito"/>
                        </a:rPr>
                        <a:t>Incremental product improvements may still be occurring</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a:latin typeface="Nunito"/>
                          <a:ea typeface="Nunito"/>
                          <a:cs typeface="Nunito"/>
                          <a:sym typeface="Nunito"/>
                        </a:rPr>
                        <a:t>Major product anomalies have been identified and resolved. Some minor product issues, though none with operation impacts. NCEI and MIT-LL are both working to further improve the SUVI L1b product.</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396200">
                <a:tc>
                  <a:txBody>
                    <a:bodyPr/>
                    <a:lstStyle/>
                    <a:p>
                      <a:pPr indent="0" lvl="0" marL="0" rtl="0" algn="l">
                        <a:spcBef>
                          <a:spcPts val="0"/>
                        </a:spcBef>
                        <a:spcAft>
                          <a:spcPts val="0"/>
                        </a:spcAft>
                        <a:buNone/>
                      </a:pPr>
                      <a:r>
                        <a:rPr lang="en">
                          <a:latin typeface="Nunito"/>
                          <a:ea typeface="Nunito"/>
                          <a:cs typeface="Nunito"/>
                          <a:sym typeface="Nunito"/>
                        </a:rPr>
                        <a:t>Users are engaged and user feedback is assessed </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a:latin typeface="Nunito"/>
                          <a:ea typeface="Nunito"/>
                          <a:cs typeface="Nunito"/>
                          <a:sym typeface="Nunito"/>
                        </a:rPr>
                        <a:t>NCEI engages with NWS/SWPC, and has ongoing efforts to engage scientific data disseminators such as VSO, SunPy, and Helioviewer.</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sp>
        <p:nvSpPr>
          <p:cNvPr id="498" name="Google Shape;498;p64"/>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t>GOES-R Full Maturity Criteria</a:t>
            </a:r>
            <a:endParaRPr sz="35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504" name="Google Shape;504;p65"/>
          <p:cNvGraphicFramePr/>
          <p:nvPr/>
        </p:nvGraphicFramePr>
        <p:xfrm>
          <a:off x="234738" y="1013800"/>
          <a:ext cx="3000000" cy="3000000"/>
        </p:xfrm>
        <a:graphic>
          <a:graphicData uri="http://schemas.openxmlformats.org/drawingml/2006/table">
            <a:tbl>
              <a:tblPr>
                <a:noFill/>
                <a:tableStyleId>{5E5D3C27-EA03-48BB-981C-1C2BD522AA71}</a:tableStyleId>
              </a:tblPr>
              <a:tblGrid>
                <a:gridCol w="3390175"/>
                <a:gridCol w="5284325"/>
              </a:tblGrid>
              <a:tr h="396200">
                <a:tc>
                  <a:txBody>
                    <a:bodyPr/>
                    <a:lstStyle/>
                    <a:p>
                      <a:pPr indent="0" lvl="0" marL="0" rtl="0" algn="ctr">
                        <a:spcBef>
                          <a:spcPts val="0"/>
                        </a:spcBef>
                        <a:spcAft>
                          <a:spcPts val="0"/>
                        </a:spcAft>
                        <a:buNone/>
                      </a:pPr>
                      <a:r>
                        <a:rPr b="1" lang="en" sz="1500">
                          <a:latin typeface="Nunito"/>
                          <a:ea typeface="Nunito"/>
                          <a:cs typeface="Nunito"/>
                          <a:sym typeface="Nunito"/>
                        </a:rPr>
                        <a:t>End State</a:t>
                      </a:r>
                      <a:endParaRPr b="1" sz="15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1500">
                          <a:latin typeface="Nunito"/>
                          <a:ea typeface="Nunito"/>
                          <a:cs typeface="Nunito"/>
                          <a:sym typeface="Nunito"/>
                        </a:rPr>
                        <a:t>Assessment</a:t>
                      </a:r>
                      <a:endParaRPr b="1" sz="15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r>
              <a:tr h="396200">
                <a:tc>
                  <a:txBody>
                    <a:bodyPr/>
                    <a:lstStyle/>
                    <a:p>
                      <a:pPr indent="0" lvl="0" marL="0" rtl="0" algn="l">
                        <a:spcBef>
                          <a:spcPts val="0"/>
                        </a:spcBef>
                        <a:spcAft>
                          <a:spcPts val="0"/>
                        </a:spcAft>
                        <a:buNone/>
                      </a:pPr>
                      <a:r>
                        <a:rPr lang="en" sz="1300">
                          <a:latin typeface="Nunito"/>
                          <a:ea typeface="Nunito"/>
                          <a:cs typeface="Nunito"/>
                          <a:sym typeface="Nunito"/>
                        </a:rPr>
                        <a:t>Product performance for all products is defined and documented over a wide range of representative conditions via ongoing ground truth and validation efforts.</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11150" lvl="0" marL="457200" rtl="0" algn="l">
                        <a:spcBef>
                          <a:spcPts val="0"/>
                        </a:spcBef>
                        <a:spcAft>
                          <a:spcPts val="0"/>
                        </a:spcAft>
                        <a:buSzPts val="1300"/>
                        <a:buFont typeface="Nunito"/>
                        <a:buChar char="●"/>
                      </a:pPr>
                      <a:r>
                        <a:rPr lang="en" sz="1300">
                          <a:latin typeface="Nunito"/>
                          <a:ea typeface="Nunito"/>
                          <a:cs typeface="Nunito"/>
                          <a:sym typeface="Nunito"/>
                        </a:rPr>
                        <a:t>Long-term trending activities has allowed for the assessment of the GOES-16 SUVI across a variety of solar conditions.</a:t>
                      </a:r>
                      <a:endParaRPr sz="1300">
                        <a:latin typeface="Nunito"/>
                        <a:ea typeface="Nunito"/>
                        <a:cs typeface="Nunito"/>
                        <a:sym typeface="Nunito"/>
                      </a:endParaRPr>
                    </a:p>
                    <a:p>
                      <a:pPr indent="-311150" lvl="0" marL="457200" rtl="0" algn="l">
                        <a:spcBef>
                          <a:spcPts val="0"/>
                        </a:spcBef>
                        <a:spcAft>
                          <a:spcPts val="0"/>
                        </a:spcAft>
                        <a:buSzPts val="1300"/>
                        <a:buFont typeface="Nunito"/>
                        <a:buChar char="●"/>
                      </a:pPr>
                      <a:r>
                        <a:rPr lang="en" sz="1300">
                          <a:latin typeface="Nunito"/>
                          <a:ea typeface="Nunito"/>
                          <a:cs typeface="Nunito"/>
                          <a:sym typeface="Nunito"/>
                        </a:rPr>
                        <a:t>As allowed, the SUVI instrument are compared against other well-calibrated instruments including SDO rocket underflights.</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396200">
                <a:tc>
                  <a:txBody>
                    <a:bodyPr/>
                    <a:lstStyle/>
                    <a:p>
                      <a:pPr indent="0" lvl="0" marL="0" rtl="0" algn="l">
                        <a:spcBef>
                          <a:spcPts val="0"/>
                        </a:spcBef>
                        <a:spcAft>
                          <a:spcPts val="0"/>
                        </a:spcAft>
                        <a:buNone/>
                      </a:pPr>
                      <a:r>
                        <a:rPr lang="en" sz="1300">
                          <a:latin typeface="Nunito"/>
                          <a:ea typeface="Nunito"/>
                          <a:cs typeface="Nunito"/>
                          <a:sym typeface="Nunito"/>
                        </a:rPr>
                        <a:t>Products are operationally optimized, as necessary, considering mission parameters of cost and schedule, as compared to user expectations.</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300">
                          <a:latin typeface="Nunito"/>
                          <a:ea typeface="Nunito"/>
                          <a:cs typeface="Nunito"/>
                          <a:sym typeface="Nunito"/>
                        </a:rPr>
                        <a:t>Product optimization, such as LUT updates to calibration parameters, will occur as time and resources allow. </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396200">
                <a:tc>
                  <a:txBody>
                    <a:bodyPr/>
                    <a:lstStyle/>
                    <a:p>
                      <a:pPr indent="0" lvl="0" marL="0" rtl="0" algn="l">
                        <a:spcBef>
                          <a:spcPts val="0"/>
                        </a:spcBef>
                        <a:spcAft>
                          <a:spcPts val="0"/>
                        </a:spcAft>
                        <a:buNone/>
                      </a:pPr>
                      <a:r>
                        <a:rPr lang="en" sz="1300">
                          <a:latin typeface="Nunito"/>
                          <a:ea typeface="Nunito"/>
                          <a:cs typeface="Nunito"/>
                          <a:sym typeface="Nunito"/>
                        </a:rPr>
                        <a:t>All known product anomalies are documented, and shared with the user community.</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300">
                          <a:latin typeface="Nunito"/>
                          <a:ea typeface="Nunito"/>
                          <a:cs typeface="Nunito"/>
                          <a:sym typeface="Nunito"/>
                        </a:rPr>
                        <a:t>All known product anomalies are documented within this presentation and within the L1b README documents.</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396200">
                <a:tc>
                  <a:txBody>
                    <a:bodyPr/>
                    <a:lstStyle/>
                    <a:p>
                      <a:pPr indent="0" lvl="0" marL="0" rtl="0" algn="l">
                        <a:spcBef>
                          <a:spcPts val="0"/>
                        </a:spcBef>
                        <a:spcAft>
                          <a:spcPts val="0"/>
                        </a:spcAft>
                        <a:buNone/>
                      </a:pPr>
                      <a:r>
                        <a:rPr lang="en" sz="1300">
                          <a:latin typeface="Nunito"/>
                          <a:ea typeface="Nunito"/>
                          <a:cs typeface="Nunito"/>
                          <a:sym typeface="Nunito"/>
                        </a:rPr>
                        <a:t>Product is operational.</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300">
                          <a:latin typeface="Nunito"/>
                          <a:ea typeface="Nunito"/>
                          <a:cs typeface="Nunito"/>
                          <a:sym typeface="Nunito"/>
                        </a:rPr>
                        <a:t>Yes, and is operationally leveraged through IDP and SPADES L2 product generation.</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sp>
        <p:nvSpPr>
          <p:cNvPr id="505" name="Google Shape;505;p65"/>
          <p:cNvSpPr txBox="1"/>
          <p:nvPr>
            <p:ph type="title"/>
          </p:nvPr>
        </p:nvSpPr>
        <p:spPr>
          <a:xfrm>
            <a:off x="311700" y="1864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t>GOES-R Full Maturity Criteria</a:t>
            </a:r>
            <a:endParaRPr sz="35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rPr>
              <a:t>GOES-16 SUVI Full Maturity PS-PVR</a:t>
            </a:r>
            <a:endParaRPr sz="2400">
              <a:solidFill>
                <a:srgbClr val="434343"/>
              </a:solidFill>
            </a:endParaRPr>
          </a:p>
          <a:p>
            <a:pPr indent="0" lvl="0" marL="0" rtl="0" algn="l">
              <a:spcBef>
                <a:spcPts val="0"/>
              </a:spcBef>
              <a:spcAft>
                <a:spcPts val="0"/>
              </a:spcAft>
              <a:buNone/>
            </a:pPr>
            <a:r>
              <a:rPr lang="en" sz="4200">
                <a:solidFill>
                  <a:srgbClr val="FFFFFF"/>
                </a:solidFill>
              </a:rPr>
              <a:t>Summary of SUVI Product Status</a:t>
            </a:r>
            <a:endParaRPr sz="4200">
              <a:solidFill>
                <a:srgbClr val="FFFFFF"/>
              </a:solidFill>
            </a:endParaRPr>
          </a:p>
        </p:txBody>
      </p:sp>
      <p:sp>
        <p:nvSpPr>
          <p:cNvPr id="511" name="Google Shape;511;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latin typeface="Nunito"/>
              <a:ea typeface="Nunito"/>
              <a:cs typeface="Nunito"/>
              <a:sym typeface="Nuni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Priorities for GOES-16 SUVI Level-1b</a:t>
            </a:r>
            <a:endParaRPr/>
          </a:p>
        </p:txBody>
      </p:sp>
      <p:sp>
        <p:nvSpPr>
          <p:cNvPr id="517" name="Google Shape;517;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8" name="Google Shape;518;p67"/>
          <p:cNvSpPr txBox="1"/>
          <p:nvPr>
            <p:ph idx="1" type="body"/>
          </p:nvPr>
        </p:nvSpPr>
        <p:spPr>
          <a:xfrm>
            <a:off x="311700" y="1152475"/>
            <a:ext cx="66708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No impact to Operations or Full Validation Status:</a:t>
            </a:r>
            <a:endParaRPr sz="1800"/>
          </a:p>
          <a:p>
            <a:pPr indent="-342900" lvl="1" marL="914400" rtl="0" algn="l">
              <a:spcBef>
                <a:spcPts val="0"/>
              </a:spcBef>
              <a:spcAft>
                <a:spcPts val="0"/>
              </a:spcAft>
              <a:buSzPts val="1800"/>
              <a:buChar char="○"/>
            </a:pPr>
            <a:r>
              <a:rPr lang="en" sz="1800"/>
              <a:t>Update degradation correction coefficients</a:t>
            </a:r>
            <a:endParaRPr sz="1800"/>
          </a:p>
          <a:p>
            <a:pPr indent="-336550" lvl="2" marL="1371600" rtl="0" algn="l">
              <a:spcBef>
                <a:spcPts val="0"/>
              </a:spcBef>
              <a:spcAft>
                <a:spcPts val="0"/>
              </a:spcAft>
              <a:buSzPts val="1700"/>
              <a:buChar char="■"/>
            </a:pPr>
            <a:r>
              <a:rPr lang="en" sz="1700"/>
              <a:t>Leverage SDO Rocket Underflight data as available (2021?).</a:t>
            </a:r>
            <a:endParaRPr sz="1700"/>
          </a:p>
          <a:p>
            <a:pPr indent="-342900" lvl="1" marL="914400" rtl="0" algn="l">
              <a:spcBef>
                <a:spcPts val="0"/>
              </a:spcBef>
              <a:spcAft>
                <a:spcPts val="0"/>
              </a:spcAft>
              <a:buSzPts val="1800"/>
              <a:buChar char="○"/>
            </a:pPr>
            <a:r>
              <a:rPr lang="en" sz="1800"/>
              <a:t>Further improvements and bug fixes to SUVI Level-1b metadata (ADR 1021, 1121)</a:t>
            </a:r>
            <a:endParaRPr sz="1800"/>
          </a:p>
          <a:p>
            <a:pPr indent="-342900" lvl="1" marL="914400" rtl="0" algn="l">
              <a:spcBef>
                <a:spcPts val="0"/>
              </a:spcBef>
              <a:spcAft>
                <a:spcPts val="0"/>
              </a:spcAft>
              <a:buSzPts val="1800"/>
              <a:buChar char="○"/>
            </a:pPr>
            <a:r>
              <a:rPr lang="en" sz="1800"/>
              <a:t>Define a process for updating the SUVI observing sequence that addresses SWPC’s operational needs going forward.</a:t>
            </a: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8"/>
          <p:cNvSpPr txBox="1"/>
          <p:nvPr>
            <p:ph type="title"/>
          </p:nvPr>
        </p:nvSpPr>
        <p:spPr>
          <a:xfrm>
            <a:off x="1282350" y="145525"/>
            <a:ext cx="6579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Summary of GOES-16 SUVI Readiness for Full Maturity Status</a:t>
            </a:r>
            <a:endParaRPr/>
          </a:p>
        </p:txBody>
      </p:sp>
      <p:sp>
        <p:nvSpPr>
          <p:cNvPr id="524" name="Google Shape;524;p68"/>
          <p:cNvSpPr txBox="1"/>
          <p:nvPr>
            <p:ph idx="1" type="body"/>
          </p:nvPr>
        </p:nvSpPr>
        <p:spPr>
          <a:xfrm>
            <a:off x="208475" y="1213225"/>
            <a:ext cx="8603700" cy="3358800"/>
          </a:xfrm>
          <a:prstGeom prst="rect">
            <a:avLst/>
          </a:prstGeom>
          <a:solidFill>
            <a:srgbClr val="000000"/>
          </a:solidFill>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The GOES-16 SUVI is providing data to NWS/SWPC in an operational capacity.</a:t>
            </a:r>
            <a:endParaRPr sz="1700"/>
          </a:p>
          <a:p>
            <a:pPr indent="-336550" lvl="0" marL="457200" rtl="0" algn="l">
              <a:spcBef>
                <a:spcPts val="0"/>
              </a:spcBef>
              <a:spcAft>
                <a:spcPts val="0"/>
              </a:spcAft>
              <a:buSzPts val="1700"/>
              <a:buChar char="●"/>
            </a:pPr>
            <a:r>
              <a:rPr lang="en" sz="1700"/>
              <a:t>Trending activities demonstrate that the GOES-16 SUVI instrument performance is understood and corrections to the instrument degradation can be applied.</a:t>
            </a:r>
            <a:endParaRPr sz="1700"/>
          </a:p>
          <a:p>
            <a:pPr indent="-336550" lvl="0" marL="457200" rtl="0" algn="l">
              <a:spcBef>
                <a:spcPts val="0"/>
              </a:spcBef>
              <a:spcAft>
                <a:spcPts val="0"/>
              </a:spcAft>
              <a:buSzPts val="1700"/>
              <a:buChar char="●"/>
            </a:pPr>
            <a:r>
              <a:rPr lang="en" sz="1700"/>
              <a:t>NCEI is actively engaging with NWS/SWPC and the wider scientific community.</a:t>
            </a:r>
            <a:endParaRPr sz="1700"/>
          </a:p>
          <a:p>
            <a:pPr indent="-336550" lvl="0" marL="457200" rtl="0" algn="l">
              <a:spcBef>
                <a:spcPts val="0"/>
              </a:spcBef>
              <a:spcAft>
                <a:spcPts val="0"/>
              </a:spcAft>
              <a:buClr>
                <a:srgbClr val="D9D9D9"/>
              </a:buClr>
              <a:buSzPts val="1700"/>
              <a:buChar char="●"/>
            </a:pPr>
            <a:r>
              <a:rPr b="1" lang="en" sz="1700">
                <a:solidFill>
                  <a:srgbClr val="D9D9D9"/>
                </a:solidFill>
              </a:rPr>
              <a:t>NCEI affirms that all known Ground System and instrumental issues </a:t>
            </a:r>
            <a:r>
              <a:rPr b="1" lang="en" sz="1700">
                <a:solidFill>
                  <a:srgbClr val="D9D9D9"/>
                </a:solidFill>
              </a:rPr>
              <a:t>prohibitive to </a:t>
            </a:r>
            <a:r>
              <a:rPr b="1" lang="en" sz="1700">
                <a:solidFill>
                  <a:srgbClr val="D9D9D9"/>
                </a:solidFill>
              </a:rPr>
              <a:t>Full </a:t>
            </a:r>
            <a:r>
              <a:rPr b="1" lang="en" sz="1700">
                <a:solidFill>
                  <a:srgbClr val="D9D9D9"/>
                </a:solidFill>
              </a:rPr>
              <a:t>Validation </a:t>
            </a:r>
            <a:r>
              <a:rPr b="1" lang="en" sz="1700">
                <a:solidFill>
                  <a:srgbClr val="D9D9D9"/>
                </a:solidFill>
              </a:rPr>
              <a:t>Maturity for the GOES-16 SUVI have been resolved.</a:t>
            </a:r>
            <a:endParaRPr b="1" sz="1700">
              <a:solidFill>
                <a:srgbClr val="D9D9D9"/>
              </a:solidFill>
            </a:endParaRPr>
          </a:p>
          <a:p>
            <a:pPr indent="-336550" lvl="0" marL="457200" rtl="0" algn="l">
              <a:spcBef>
                <a:spcPts val="0"/>
              </a:spcBef>
              <a:spcAft>
                <a:spcPts val="0"/>
              </a:spcAft>
              <a:buClr>
                <a:srgbClr val="D9D9D9"/>
              </a:buClr>
              <a:buSzPts val="1700"/>
              <a:buChar char="●"/>
            </a:pPr>
            <a:r>
              <a:rPr b="1" lang="en" sz="1700">
                <a:solidFill>
                  <a:srgbClr val="D9D9D9"/>
                </a:solidFill>
              </a:rPr>
              <a:t>NCEI affirms that all criteria for Full Validation Maturity have been met by the GOES-16 SUVI.</a:t>
            </a:r>
            <a:endParaRPr b="1" sz="1700">
              <a:solidFill>
                <a:srgbClr val="D9D9D9"/>
              </a:solidFill>
            </a:endParaRPr>
          </a:p>
          <a:p>
            <a:pPr indent="-349250" lvl="0" marL="457200" rtl="0" algn="l">
              <a:spcBef>
                <a:spcPts val="0"/>
              </a:spcBef>
              <a:spcAft>
                <a:spcPts val="0"/>
              </a:spcAft>
              <a:buClr>
                <a:srgbClr val="D9D9D9"/>
              </a:buClr>
              <a:buSzPts val="1900"/>
              <a:buChar char="●"/>
            </a:pPr>
            <a:r>
              <a:rPr b="1" lang="en" sz="1900" u="sng">
                <a:solidFill>
                  <a:srgbClr val="D9D9D9"/>
                </a:solidFill>
              </a:rPr>
              <a:t>NCEI recommends to the Review Panel that the GOES-16 SUVI be considered for Full Validation Maturity Status.</a:t>
            </a:r>
            <a:endParaRPr b="1" sz="1900" u="sng">
              <a:solidFill>
                <a:srgbClr val="D9D9D9"/>
              </a:solidFill>
            </a:endParaRPr>
          </a:p>
        </p:txBody>
      </p:sp>
      <p:sp>
        <p:nvSpPr>
          <p:cNvPr id="525" name="Google Shape;525;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Reference and Back-up Slides</a:t>
            </a:r>
            <a:endParaRPr/>
          </a:p>
        </p:txBody>
      </p:sp>
      <p:sp>
        <p:nvSpPr>
          <p:cNvPr id="531" name="Google Shape;531;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37" name="Google Shape;537;p70"/>
          <p:cNvPicPr preferRelativeResize="0"/>
          <p:nvPr/>
        </p:nvPicPr>
        <p:blipFill>
          <a:blip r:embed="rId3">
            <a:alphaModFix/>
          </a:blip>
          <a:stretch>
            <a:fillRect/>
          </a:stretch>
        </p:blipFill>
        <p:spPr>
          <a:xfrm>
            <a:off x="2357800" y="152400"/>
            <a:ext cx="5614962" cy="4838700"/>
          </a:xfrm>
          <a:prstGeom prst="rect">
            <a:avLst/>
          </a:prstGeom>
          <a:noFill/>
          <a:ln>
            <a:noFill/>
          </a:ln>
        </p:spPr>
      </p:pic>
      <p:sp>
        <p:nvSpPr>
          <p:cNvPr id="538" name="Google Shape;538;p70"/>
          <p:cNvSpPr txBox="1"/>
          <p:nvPr/>
        </p:nvSpPr>
        <p:spPr>
          <a:xfrm>
            <a:off x="265800" y="1099100"/>
            <a:ext cx="1889400" cy="35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94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Degradation in this channel is roughly 30% over ~4 years</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~7% degradation per year on average</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94 light leak in 17 is apparent (see upper plot)</a:t>
            </a:r>
            <a:endParaRPr>
              <a:solidFill>
                <a:srgbClr val="FFFFFF"/>
              </a:solidFill>
              <a:latin typeface="Nunito"/>
              <a:ea typeface="Nunito"/>
              <a:cs typeface="Nunito"/>
              <a:sym typeface="Nuni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44" name="Google Shape;544;p71"/>
          <p:cNvPicPr preferRelativeResize="0"/>
          <p:nvPr/>
        </p:nvPicPr>
        <p:blipFill>
          <a:blip r:embed="rId3">
            <a:alphaModFix/>
          </a:blip>
          <a:stretch>
            <a:fillRect/>
          </a:stretch>
        </p:blipFill>
        <p:spPr>
          <a:xfrm>
            <a:off x="2788800" y="218125"/>
            <a:ext cx="5614962" cy="4838700"/>
          </a:xfrm>
          <a:prstGeom prst="rect">
            <a:avLst/>
          </a:prstGeom>
          <a:noFill/>
          <a:ln>
            <a:noFill/>
          </a:ln>
        </p:spPr>
      </p:pic>
      <p:sp>
        <p:nvSpPr>
          <p:cNvPr id="545" name="Google Shape;545;p71"/>
          <p:cNvSpPr txBox="1"/>
          <p:nvPr/>
        </p:nvSpPr>
        <p:spPr>
          <a:xfrm>
            <a:off x="265800" y="1099100"/>
            <a:ext cx="1889400" cy="35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94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Transparent dots show original data prior to correcting for inconsistent calibrations (effective area in LUT) and discontinuities due to mini bakeouts  after instrument resets</a:t>
            </a:r>
            <a:endParaRPr>
              <a:solidFill>
                <a:srgbClr val="FFFFFF"/>
              </a:solidFill>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0" y="1498898"/>
            <a:ext cx="9144001" cy="3644605"/>
          </a:xfrm>
          <a:prstGeom prst="rect">
            <a:avLst/>
          </a:prstGeom>
          <a:noFill/>
          <a:ln>
            <a:noFill/>
          </a:ln>
        </p:spPr>
      </p:pic>
      <p:cxnSp>
        <p:nvCxnSpPr>
          <p:cNvPr id="95" name="Google Shape;95;p18"/>
          <p:cNvCxnSpPr/>
          <p:nvPr/>
        </p:nvCxnSpPr>
        <p:spPr>
          <a:xfrm flipH="1" rot="10800000">
            <a:off x="2210050" y="1236075"/>
            <a:ext cx="1013100" cy="2153100"/>
          </a:xfrm>
          <a:prstGeom prst="straightConnector1">
            <a:avLst/>
          </a:prstGeom>
          <a:noFill/>
          <a:ln cap="flat" cmpd="sng" w="38100">
            <a:solidFill>
              <a:srgbClr val="666666"/>
            </a:solidFill>
            <a:prstDash val="solid"/>
            <a:round/>
            <a:headEnd len="med" w="med" type="stealth"/>
            <a:tailEnd len="med" w="med" type="none"/>
          </a:ln>
        </p:spPr>
      </p:cxnSp>
      <p:sp>
        <p:nvSpPr>
          <p:cNvPr id="96" name="Google Shape;96;p18"/>
          <p:cNvSpPr txBox="1"/>
          <p:nvPr/>
        </p:nvSpPr>
        <p:spPr>
          <a:xfrm>
            <a:off x="2832038" y="865250"/>
            <a:ext cx="12525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Secondary Mirror</a:t>
            </a:r>
            <a:endParaRPr>
              <a:solidFill>
                <a:srgbClr val="FFFFFF"/>
              </a:solidFill>
              <a:latin typeface="Nunito"/>
              <a:ea typeface="Nunito"/>
              <a:cs typeface="Nunito"/>
              <a:sym typeface="Nunito"/>
            </a:endParaRPr>
          </a:p>
        </p:txBody>
      </p:sp>
      <p:cxnSp>
        <p:nvCxnSpPr>
          <p:cNvPr id="97" name="Google Shape;97;p18"/>
          <p:cNvCxnSpPr>
            <a:endCxn id="98" idx="2"/>
          </p:cNvCxnSpPr>
          <p:nvPr/>
        </p:nvCxnSpPr>
        <p:spPr>
          <a:xfrm rot="10800000">
            <a:off x="5198250" y="1296950"/>
            <a:ext cx="823200" cy="1936500"/>
          </a:xfrm>
          <a:prstGeom prst="straightConnector1">
            <a:avLst/>
          </a:prstGeom>
          <a:noFill/>
          <a:ln cap="flat" cmpd="sng" w="38100">
            <a:solidFill>
              <a:srgbClr val="666666"/>
            </a:solidFill>
            <a:prstDash val="solid"/>
            <a:round/>
            <a:headEnd len="med" w="med" type="stealth"/>
            <a:tailEnd len="med" w="med" type="none"/>
          </a:ln>
        </p:spPr>
      </p:cxnSp>
      <p:sp>
        <p:nvSpPr>
          <p:cNvPr id="98" name="Google Shape;98;p18"/>
          <p:cNvSpPr txBox="1"/>
          <p:nvPr/>
        </p:nvSpPr>
        <p:spPr>
          <a:xfrm>
            <a:off x="4572000" y="901850"/>
            <a:ext cx="12525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Prim</a:t>
            </a:r>
            <a:r>
              <a:rPr lang="en">
                <a:solidFill>
                  <a:srgbClr val="FFFFFF"/>
                </a:solidFill>
                <a:latin typeface="Nunito"/>
                <a:ea typeface="Nunito"/>
                <a:cs typeface="Nunito"/>
                <a:sym typeface="Nunito"/>
              </a:rPr>
              <a:t>ary Mirror</a:t>
            </a:r>
            <a:endParaRPr>
              <a:solidFill>
                <a:srgbClr val="FFFFFF"/>
              </a:solidFill>
              <a:latin typeface="Nunito"/>
              <a:ea typeface="Nunito"/>
              <a:cs typeface="Nunito"/>
              <a:sym typeface="Nunito"/>
            </a:endParaRPr>
          </a:p>
        </p:txBody>
      </p:sp>
      <p:cxnSp>
        <p:nvCxnSpPr>
          <p:cNvPr id="99" name="Google Shape;99;p18"/>
          <p:cNvCxnSpPr>
            <a:endCxn id="100" idx="2"/>
          </p:cNvCxnSpPr>
          <p:nvPr/>
        </p:nvCxnSpPr>
        <p:spPr>
          <a:xfrm rot="10800000">
            <a:off x="7342350" y="674125"/>
            <a:ext cx="18900" cy="2687100"/>
          </a:xfrm>
          <a:prstGeom prst="straightConnector1">
            <a:avLst/>
          </a:prstGeom>
          <a:noFill/>
          <a:ln cap="flat" cmpd="sng" w="38100">
            <a:solidFill>
              <a:srgbClr val="666666"/>
            </a:solidFill>
            <a:prstDash val="solid"/>
            <a:round/>
            <a:headEnd len="med" w="med" type="stealth"/>
            <a:tailEnd len="med" w="med" type="none"/>
          </a:ln>
        </p:spPr>
      </p:cxnSp>
      <p:sp>
        <p:nvSpPr>
          <p:cNvPr id="100" name="Google Shape;100;p18"/>
          <p:cNvSpPr txBox="1"/>
          <p:nvPr/>
        </p:nvSpPr>
        <p:spPr>
          <a:xfrm>
            <a:off x="6474000" y="279025"/>
            <a:ext cx="17367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Focal Plane Filters</a:t>
            </a:r>
            <a:endParaRPr>
              <a:solidFill>
                <a:srgbClr val="FFFFFF"/>
              </a:solidFill>
              <a:latin typeface="Nunito"/>
              <a:ea typeface="Nunito"/>
              <a:cs typeface="Nunito"/>
              <a:sym typeface="Nunito"/>
            </a:endParaRPr>
          </a:p>
        </p:txBody>
      </p:sp>
      <p:cxnSp>
        <p:nvCxnSpPr>
          <p:cNvPr id="101" name="Google Shape;101;p18"/>
          <p:cNvCxnSpPr>
            <a:endCxn id="102" idx="2"/>
          </p:cNvCxnSpPr>
          <p:nvPr/>
        </p:nvCxnSpPr>
        <p:spPr>
          <a:xfrm rot="10800000">
            <a:off x="8374875" y="1409625"/>
            <a:ext cx="18900" cy="1871100"/>
          </a:xfrm>
          <a:prstGeom prst="straightConnector1">
            <a:avLst/>
          </a:prstGeom>
          <a:noFill/>
          <a:ln cap="flat" cmpd="sng" w="38100">
            <a:solidFill>
              <a:srgbClr val="666666"/>
            </a:solidFill>
            <a:prstDash val="solid"/>
            <a:round/>
            <a:headEnd len="med" w="med" type="stealth"/>
            <a:tailEnd len="med" w="med" type="none"/>
          </a:ln>
        </p:spPr>
      </p:cxnSp>
      <p:sp>
        <p:nvSpPr>
          <p:cNvPr id="102" name="Google Shape;102;p18"/>
          <p:cNvSpPr txBox="1"/>
          <p:nvPr/>
        </p:nvSpPr>
        <p:spPr>
          <a:xfrm>
            <a:off x="7748625" y="1014525"/>
            <a:ext cx="1252500" cy="3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Nunito"/>
                <a:ea typeface="Nunito"/>
                <a:cs typeface="Nunito"/>
                <a:sym typeface="Nunito"/>
              </a:rPr>
              <a:t>CCD</a:t>
            </a:r>
            <a:endParaRPr b="1">
              <a:latin typeface="Nunito"/>
              <a:ea typeface="Nunito"/>
              <a:cs typeface="Nunito"/>
              <a:sym typeface="Nunito"/>
            </a:endParaRPr>
          </a:p>
        </p:txBody>
      </p:sp>
      <p:cxnSp>
        <p:nvCxnSpPr>
          <p:cNvPr id="103" name="Google Shape;103;p18"/>
          <p:cNvCxnSpPr>
            <a:endCxn id="104" idx="2"/>
          </p:cNvCxnSpPr>
          <p:nvPr/>
        </p:nvCxnSpPr>
        <p:spPr>
          <a:xfrm flipH="1" rot="10800000">
            <a:off x="1206325" y="1105825"/>
            <a:ext cx="764100" cy="1920000"/>
          </a:xfrm>
          <a:prstGeom prst="straightConnector1">
            <a:avLst/>
          </a:prstGeom>
          <a:noFill/>
          <a:ln cap="flat" cmpd="sng" w="38100">
            <a:solidFill>
              <a:srgbClr val="666666"/>
            </a:solidFill>
            <a:prstDash val="solid"/>
            <a:round/>
            <a:headEnd len="med" w="med" type="stealth"/>
            <a:tailEnd len="med" w="med" type="none"/>
          </a:ln>
        </p:spPr>
      </p:cxnSp>
      <p:sp>
        <p:nvSpPr>
          <p:cNvPr id="104" name="Google Shape;104;p18"/>
          <p:cNvSpPr txBox="1"/>
          <p:nvPr/>
        </p:nvSpPr>
        <p:spPr>
          <a:xfrm>
            <a:off x="1344175" y="637525"/>
            <a:ext cx="12525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Aperture Selector</a:t>
            </a:r>
            <a:endParaRPr>
              <a:solidFill>
                <a:srgbClr val="FFFFFF"/>
              </a:solidFill>
              <a:latin typeface="Nunito"/>
              <a:ea typeface="Nunito"/>
              <a:cs typeface="Nunito"/>
              <a:sym typeface="Nunito"/>
            </a:endParaRPr>
          </a:p>
        </p:txBody>
      </p:sp>
      <p:cxnSp>
        <p:nvCxnSpPr>
          <p:cNvPr id="105" name="Google Shape;105;p18"/>
          <p:cNvCxnSpPr>
            <a:endCxn id="106" idx="2"/>
          </p:cNvCxnSpPr>
          <p:nvPr/>
        </p:nvCxnSpPr>
        <p:spPr>
          <a:xfrm rot="10800000">
            <a:off x="952725" y="674125"/>
            <a:ext cx="18900" cy="2687100"/>
          </a:xfrm>
          <a:prstGeom prst="straightConnector1">
            <a:avLst/>
          </a:prstGeom>
          <a:noFill/>
          <a:ln cap="flat" cmpd="sng" w="38100">
            <a:solidFill>
              <a:srgbClr val="666666"/>
            </a:solidFill>
            <a:prstDash val="solid"/>
            <a:round/>
            <a:headEnd len="med" w="med" type="stealth"/>
            <a:tailEnd len="med" w="med" type="none"/>
          </a:ln>
        </p:spPr>
      </p:cxnSp>
      <p:sp>
        <p:nvSpPr>
          <p:cNvPr id="106" name="Google Shape;106;p18"/>
          <p:cNvSpPr txBox="1"/>
          <p:nvPr/>
        </p:nvSpPr>
        <p:spPr>
          <a:xfrm>
            <a:off x="230625" y="279025"/>
            <a:ext cx="14442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Entrance</a:t>
            </a:r>
            <a:r>
              <a:rPr lang="en">
                <a:solidFill>
                  <a:srgbClr val="FFFFFF"/>
                </a:solidFill>
                <a:latin typeface="Nunito"/>
                <a:ea typeface="Nunito"/>
                <a:cs typeface="Nunito"/>
                <a:sym typeface="Nunito"/>
              </a:rPr>
              <a:t> Filters</a:t>
            </a:r>
            <a:endParaRPr>
              <a:solidFill>
                <a:srgbClr val="FFFFFF"/>
              </a:solidFill>
              <a:latin typeface="Nunito"/>
              <a:ea typeface="Nunito"/>
              <a:cs typeface="Nunito"/>
              <a:sym typeface="Nunito"/>
            </a:endParaRPr>
          </a:p>
        </p:txBody>
      </p:sp>
      <p:sp>
        <p:nvSpPr>
          <p:cNvPr id="107" name="Google Shape;107;p18"/>
          <p:cNvSpPr txBox="1"/>
          <p:nvPr>
            <p:ph type="title"/>
          </p:nvPr>
        </p:nvSpPr>
        <p:spPr>
          <a:xfrm>
            <a:off x="230625" y="2312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700"/>
              <a:t>SUVI Overview</a:t>
            </a:r>
            <a:endParaRPr sz="3700"/>
          </a:p>
        </p:txBody>
      </p:sp>
      <p:sp>
        <p:nvSpPr>
          <p:cNvPr id="108" name="Google Shape;108;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000000"/>
                </a:solidFill>
                <a:latin typeface="Nunito"/>
                <a:ea typeface="Nunito"/>
                <a:cs typeface="Nunito"/>
                <a:sym typeface="Nunito"/>
              </a:rPr>
              <a:t>‹#›</a:t>
            </a:fld>
            <a:endParaRPr>
              <a:solidFill>
                <a:srgbClr val="000000"/>
              </a:solidFill>
              <a:latin typeface="Nunito"/>
              <a:ea typeface="Nunito"/>
              <a:cs typeface="Nunito"/>
              <a:sym typeface="Nuni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1" name="Google Shape;551;p72"/>
          <p:cNvPicPr preferRelativeResize="0"/>
          <p:nvPr/>
        </p:nvPicPr>
        <p:blipFill>
          <a:blip r:embed="rId3">
            <a:alphaModFix/>
          </a:blip>
          <a:stretch>
            <a:fillRect/>
          </a:stretch>
        </p:blipFill>
        <p:spPr>
          <a:xfrm>
            <a:off x="2616375" y="152400"/>
            <a:ext cx="5543804" cy="4838700"/>
          </a:xfrm>
          <a:prstGeom prst="rect">
            <a:avLst/>
          </a:prstGeom>
          <a:noFill/>
          <a:ln>
            <a:noFill/>
          </a:ln>
        </p:spPr>
      </p:pic>
      <p:sp>
        <p:nvSpPr>
          <p:cNvPr id="552" name="Google Shape;552;p72"/>
          <p:cNvSpPr txBox="1"/>
          <p:nvPr/>
        </p:nvSpPr>
        <p:spPr>
          <a:xfrm>
            <a:off x="265800" y="718375"/>
            <a:ext cx="2011500" cy="39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131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Transparent dots show original data prior to correcting for inconsistent calibrations (effective area in LUT) and discontinuities due to mini bakeouts  after instrument resets</a:t>
            </a:r>
            <a:endParaRPr>
              <a:solidFill>
                <a:srgbClr val="FFFFFF"/>
              </a:solidFill>
              <a:latin typeface="Nunito"/>
              <a:ea typeface="Nunito"/>
              <a:cs typeface="Nunito"/>
              <a:sym typeface="Nuni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8" name="Google Shape;558;p73"/>
          <p:cNvPicPr preferRelativeResize="0"/>
          <p:nvPr/>
        </p:nvPicPr>
        <p:blipFill>
          <a:blip r:embed="rId3">
            <a:alphaModFix/>
          </a:blip>
          <a:stretch>
            <a:fillRect/>
          </a:stretch>
        </p:blipFill>
        <p:spPr>
          <a:xfrm>
            <a:off x="2738500" y="152400"/>
            <a:ext cx="5543804" cy="4838700"/>
          </a:xfrm>
          <a:prstGeom prst="rect">
            <a:avLst/>
          </a:prstGeom>
          <a:noFill/>
          <a:ln>
            <a:noFill/>
          </a:ln>
        </p:spPr>
      </p:pic>
      <p:sp>
        <p:nvSpPr>
          <p:cNvPr id="559" name="Google Shape;559;p73"/>
          <p:cNvSpPr txBox="1"/>
          <p:nvPr/>
        </p:nvSpPr>
        <p:spPr>
          <a:xfrm>
            <a:off x="265800" y="718375"/>
            <a:ext cx="2011500" cy="39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171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Transparent dots show original data prior to correcting for inconsistent calibrations (effective area in LUT) and discontinuities due to mini bakeouts  after instrument resets</a:t>
            </a:r>
            <a:endParaRPr>
              <a:solidFill>
                <a:srgbClr val="FFFFFF"/>
              </a:solidFill>
              <a:latin typeface="Nunito"/>
              <a:ea typeface="Nunito"/>
              <a:cs typeface="Nunito"/>
              <a:sym typeface="Nuni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65" name="Google Shape;565;p74"/>
          <p:cNvPicPr preferRelativeResize="0"/>
          <p:nvPr/>
        </p:nvPicPr>
        <p:blipFill>
          <a:blip r:embed="rId3">
            <a:alphaModFix/>
          </a:blip>
          <a:stretch>
            <a:fillRect/>
          </a:stretch>
        </p:blipFill>
        <p:spPr>
          <a:xfrm>
            <a:off x="2767250" y="152400"/>
            <a:ext cx="5614962" cy="4838700"/>
          </a:xfrm>
          <a:prstGeom prst="rect">
            <a:avLst/>
          </a:prstGeom>
          <a:noFill/>
          <a:ln>
            <a:noFill/>
          </a:ln>
        </p:spPr>
      </p:pic>
      <p:sp>
        <p:nvSpPr>
          <p:cNvPr id="566" name="Google Shape;566;p74"/>
          <p:cNvSpPr txBox="1"/>
          <p:nvPr/>
        </p:nvSpPr>
        <p:spPr>
          <a:xfrm>
            <a:off x="265800" y="718375"/>
            <a:ext cx="2011500" cy="39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195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Transparent dots show original data prior to correcting for inconsistent calibrations (effective area in LUT) and discontinuities due to mini bakeouts  after instrument resets</a:t>
            </a:r>
            <a:endParaRPr>
              <a:solidFill>
                <a:srgbClr val="FFFFFF"/>
              </a:solidFill>
              <a:latin typeface="Nunito"/>
              <a:ea typeface="Nunito"/>
              <a:cs typeface="Nunito"/>
              <a:sym typeface="Nuni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72" name="Google Shape;572;p75"/>
          <p:cNvPicPr preferRelativeResize="0"/>
          <p:nvPr/>
        </p:nvPicPr>
        <p:blipFill>
          <a:blip r:embed="rId3">
            <a:alphaModFix/>
          </a:blip>
          <a:stretch>
            <a:fillRect/>
          </a:stretch>
        </p:blipFill>
        <p:spPr>
          <a:xfrm>
            <a:off x="2681050" y="152400"/>
            <a:ext cx="5543804" cy="4838700"/>
          </a:xfrm>
          <a:prstGeom prst="rect">
            <a:avLst/>
          </a:prstGeom>
          <a:noFill/>
          <a:ln>
            <a:noFill/>
          </a:ln>
        </p:spPr>
      </p:pic>
      <p:sp>
        <p:nvSpPr>
          <p:cNvPr id="573" name="Google Shape;573;p75"/>
          <p:cNvSpPr txBox="1"/>
          <p:nvPr/>
        </p:nvSpPr>
        <p:spPr>
          <a:xfrm>
            <a:off x="265800" y="718375"/>
            <a:ext cx="2011500" cy="39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304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Transparent dots show original data prior to correcting for inconsistent calibrations (effective area in LUT) and discontinuities due to mini bakeouts  after instrument resets</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Note: transparent dots overlap solid dots pre-2019</a:t>
            </a:r>
            <a:endParaRPr>
              <a:solidFill>
                <a:srgbClr val="FFFFFF"/>
              </a:solidFill>
              <a:latin typeface="Nunito"/>
              <a:ea typeface="Nunito"/>
              <a:cs typeface="Nunito"/>
              <a:sym typeface="Nuni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79" name="Google Shape;579;p76"/>
          <p:cNvSpPr txBox="1"/>
          <p:nvPr>
            <p:ph type="title"/>
          </p:nvPr>
        </p:nvSpPr>
        <p:spPr>
          <a:xfrm>
            <a:off x="311700" y="137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a:p>
            <a:pPr indent="0" lvl="0" marL="0" rtl="0" algn="ctr">
              <a:spcBef>
                <a:spcPts val="0"/>
              </a:spcBef>
              <a:spcAft>
                <a:spcPts val="0"/>
              </a:spcAft>
              <a:buNone/>
            </a:pPr>
            <a:r>
              <a:rPr lang="en" sz="2000"/>
              <a:t>GOES-16 SUVI 94Å Trending </a:t>
            </a:r>
            <a:endParaRPr sz="2000"/>
          </a:p>
        </p:txBody>
      </p:sp>
      <p:pic>
        <p:nvPicPr>
          <p:cNvPr id="580" name="Google Shape;580;p76"/>
          <p:cNvPicPr preferRelativeResize="0"/>
          <p:nvPr/>
        </p:nvPicPr>
        <p:blipFill>
          <a:blip r:embed="rId4">
            <a:alphaModFix/>
          </a:blip>
          <a:stretch>
            <a:fillRect/>
          </a:stretch>
        </p:blipFill>
        <p:spPr>
          <a:xfrm>
            <a:off x="4637260" y="1222775"/>
            <a:ext cx="4428489" cy="3155150"/>
          </a:xfrm>
          <a:prstGeom prst="rect">
            <a:avLst/>
          </a:prstGeom>
          <a:noFill/>
          <a:ln>
            <a:noFill/>
          </a:ln>
        </p:spPr>
      </p:pic>
      <p:pic>
        <p:nvPicPr>
          <p:cNvPr id="581" name="Google Shape;581;p76"/>
          <p:cNvPicPr preferRelativeResize="0"/>
          <p:nvPr/>
        </p:nvPicPr>
        <p:blipFill>
          <a:blip r:embed="rId5">
            <a:alphaModFix/>
          </a:blip>
          <a:stretch>
            <a:fillRect/>
          </a:stretch>
        </p:blipFill>
        <p:spPr>
          <a:xfrm>
            <a:off x="178300" y="1222775"/>
            <a:ext cx="4428463" cy="3155150"/>
          </a:xfrm>
          <a:prstGeom prst="rect">
            <a:avLst/>
          </a:prstGeom>
          <a:noFill/>
          <a:ln>
            <a:noFill/>
          </a:ln>
        </p:spPr>
      </p:pic>
      <p:sp>
        <p:nvSpPr>
          <p:cNvPr id="582" name="Google Shape;582;p76"/>
          <p:cNvSpPr txBox="1"/>
          <p:nvPr/>
        </p:nvSpPr>
        <p:spPr>
          <a:xfrm>
            <a:off x="2488800" y="4547250"/>
            <a:ext cx="4166400" cy="3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Trending shows close agreement for this channel.</a:t>
            </a:r>
            <a:endParaRPr>
              <a:solidFill>
                <a:srgbClr val="FFFFFF"/>
              </a:solidFill>
              <a:latin typeface="Nunito"/>
              <a:ea typeface="Nunito"/>
              <a:cs typeface="Nunito"/>
              <a:sym typeface="Nuni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88" name="Google Shape;588;p77"/>
          <p:cNvSpPr txBox="1"/>
          <p:nvPr>
            <p:ph type="title"/>
          </p:nvPr>
        </p:nvSpPr>
        <p:spPr>
          <a:xfrm>
            <a:off x="311700" y="93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a:p>
            <a:pPr indent="0" lvl="0" marL="0" rtl="0" algn="ctr">
              <a:spcBef>
                <a:spcPts val="0"/>
              </a:spcBef>
              <a:spcAft>
                <a:spcPts val="0"/>
              </a:spcAft>
              <a:buNone/>
            </a:pPr>
            <a:r>
              <a:rPr lang="en" sz="2000"/>
              <a:t>GOES-16 SUVI 171Å Trending </a:t>
            </a:r>
            <a:endParaRPr sz="2000"/>
          </a:p>
        </p:txBody>
      </p:sp>
      <p:pic>
        <p:nvPicPr>
          <p:cNvPr id="589" name="Google Shape;589;p77"/>
          <p:cNvPicPr preferRelativeResize="0"/>
          <p:nvPr/>
        </p:nvPicPr>
        <p:blipFill>
          <a:blip r:embed="rId3">
            <a:alphaModFix/>
          </a:blip>
          <a:stretch>
            <a:fillRect/>
          </a:stretch>
        </p:blipFill>
        <p:spPr>
          <a:xfrm>
            <a:off x="152400" y="1167375"/>
            <a:ext cx="8839200" cy="3223175"/>
          </a:xfrm>
          <a:prstGeom prst="rect">
            <a:avLst/>
          </a:prstGeom>
          <a:noFill/>
          <a:ln>
            <a:noFill/>
          </a:ln>
        </p:spPr>
      </p:pic>
      <p:sp>
        <p:nvSpPr>
          <p:cNvPr id="590" name="Google Shape;590;p77"/>
          <p:cNvSpPr txBox="1"/>
          <p:nvPr/>
        </p:nvSpPr>
        <p:spPr>
          <a:xfrm>
            <a:off x="2488800" y="4562100"/>
            <a:ext cx="4166400" cy="3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Trending shows close agreement for this channel.</a:t>
            </a:r>
            <a:endParaRPr>
              <a:solidFill>
                <a:srgbClr val="FFFFFF"/>
              </a:solidFill>
              <a:latin typeface="Nunito"/>
              <a:ea typeface="Nunito"/>
              <a:cs typeface="Nunito"/>
              <a:sym typeface="Nuni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6" name="Google Shape;596;p78"/>
          <p:cNvSpPr txBox="1"/>
          <p:nvPr>
            <p:ph type="title"/>
          </p:nvPr>
        </p:nvSpPr>
        <p:spPr>
          <a:xfrm>
            <a:off x="311700" y="130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a:p>
            <a:pPr indent="0" lvl="0" marL="0" rtl="0" algn="ctr">
              <a:spcBef>
                <a:spcPts val="0"/>
              </a:spcBef>
              <a:spcAft>
                <a:spcPts val="0"/>
              </a:spcAft>
              <a:buNone/>
            </a:pPr>
            <a:r>
              <a:rPr lang="en" sz="2000"/>
              <a:t>GOES-16 SUVI 195Å Trending </a:t>
            </a:r>
            <a:endParaRPr sz="2000"/>
          </a:p>
        </p:txBody>
      </p:sp>
      <p:pic>
        <p:nvPicPr>
          <p:cNvPr id="597" name="Google Shape;597;p78"/>
          <p:cNvPicPr preferRelativeResize="0"/>
          <p:nvPr/>
        </p:nvPicPr>
        <p:blipFill>
          <a:blip r:embed="rId3">
            <a:alphaModFix/>
          </a:blip>
          <a:stretch>
            <a:fillRect/>
          </a:stretch>
        </p:blipFill>
        <p:spPr>
          <a:xfrm>
            <a:off x="235500" y="1202375"/>
            <a:ext cx="4460899" cy="3306300"/>
          </a:xfrm>
          <a:prstGeom prst="rect">
            <a:avLst/>
          </a:prstGeom>
          <a:noFill/>
          <a:ln>
            <a:noFill/>
          </a:ln>
        </p:spPr>
      </p:pic>
      <p:pic>
        <p:nvPicPr>
          <p:cNvPr id="598" name="Google Shape;598;p78"/>
          <p:cNvPicPr preferRelativeResize="0"/>
          <p:nvPr/>
        </p:nvPicPr>
        <p:blipFill>
          <a:blip r:embed="rId4">
            <a:alphaModFix/>
          </a:blip>
          <a:stretch>
            <a:fillRect/>
          </a:stretch>
        </p:blipFill>
        <p:spPr>
          <a:xfrm>
            <a:off x="4754645" y="1202375"/>
            <a:ext cx="4190305" cy="3306300"/>
          </a:xfrm>
          <a:prstGeom prst="rect">
            <a:avLst/>
          </a:prstGeom>
          <a:noFill/>
          <a:ln>
            <a:noFill/>
          </a:ln>
        </p:spPr>
      </p:pic>
      <p:sp>
        <p:nvSpPr>
          <p:cNvPr id="599" name="Google Shape;599;p78"/>
          <p:cNvSpPr txBox="1"/>
          <p:nvPr/>
        </p:nvSpPr>
        <p:spPr>
          <a:xfrm>
            <a:off x="235500" y="4619100"/>
            <a:ext cx="84351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The passband differences (top-left plot) result in less agreement (within 5%) between AIA and SUVI. </a:t>
            </a:r>
            <a:endParaRPr>
              <a:solidFill>
                <a:srgbClr val="FFFFFF"/>
              </a:solidFill>
              <a:latin typeface="Nunito"/>
              <a:ea typeface="Nunito"/>
              <a:cs typeface="Nunito"/>
              <a:sym typeface="Nuni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05" name="Google Shape;605;p79"/>
          <p:cNvPicPr preferRelativeResize="0"/>
          <p:nvPr/>
        </p:nvPicPr>
        <p:blipFill>
          <a:blip r:embed="rId3">
            <a:alphaModFix/>
          </a:blip>
          <a:stretch>
            <a:fillRect/>
          </a:stretch>
        </p:blipFill>
        <p:spPr>
          <a:xfrm>
            <a:off x="2696500" y="152400"/>
            <a:ext cx="6063274" cy="4838698"/>
          </a:xfrm>
          <a:prstGeom prst="rect">
            <a:avLst/>
          </a:prstGeom>
          <a:noFill/>
          <a:ln>
            <a:noFill/>
          </a:ln>
        </p:spPr>
      </p:pic>
      <p:sp>
        <p:nvSpPr>
          <p:cNvPr id="606" name="Google Shape;606;p79"/>
          <p:cNvSpPr txBox="1"/>
          <p:nvPr/>
        </p:nvSpPr>
        <p:spPr>
          <a:xfrm>
            <a:off x="265800" y="718375"/>
            <a:ext cx="2011500" cy="39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304 Å</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rPr lang="en">
                <a:solidFill>
                  <a:srgbClr val="FFFFFF"/>
                </a:solidFill>
                <a:latin typeface="Nunito"/>
                <a:ea typeface="Nunito"/>
                <a:cs typeface="Nunito"/>
                <a:sym typeface="Nunito"/>
              </a:rPr>
              <a:t>AIA 304 channel degradation around 75% in first 4 years</a:t>
            </a:r>
            <a:endParaRPr>
              <a:solidFill>
                <a:srgbClr val="FFFFFF"/>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1089075" y="151125"/>
            <a:ext cx="6367800" cy="101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Overview of SUVI</a:t>
            </a:r>
            <a:endParaRPr/>
          </a:p>
          <a:p>
            <a:pPr indent="0" lvl="0" marL="0" rtl="0" algn="ctr">
              <a:spcBef>
                <a:spcPts val="0"/>
              </a:spcBef>
              <a:spcAft>
                <a:spcPts val="0"/>
              </a:spcAft>
              <a:buNone/>
            </a:pPr>
            <a:r>
              <a:rPr lang="en" sz="2400"/>
              <a:t>Key Instrument Performance Requirements</a:t>
            </a:r>
            <a:endParaRPr sz="2400"/>
          </a:p>
        </p:txBody>
      </p:sp>
      <p:sp>
        <p:nvSpPr>
          <p:cNvPr id="114" name="Google Shape;114;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
        <p:nvSpPr>
          <p:cNvPr id="115" name="Google Shape;115;p19"/>
          <p:cNvSpPr txBox="1"/>
          <p:nvPr/>
        </p:nvSpPr>
        <p:spPr>
          <a:xfrm>
            <a:off x="672850" y="1405500"/>
            <a:ext cx="6096600" cy="34983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Pointing Accuracy: &lt;3.0 arcmin</a:t>
            </a:r>
            <a:endParaRPr sz="2300">
              <a:solidFill>
                <a:srgbClr val="FFFFFF"/>
              </a:solidFill>
              <a:latin typeface="Nunito"/>
              <a:ea typeface="Nunito"/>
              <a:cs typeface="Nunito"/>
              <a:sym typeface="Nunito"/>
            </a:endParaRPr>
          </a:p>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Pointing Knowledge: &lt;2.5 arcsec</a:t>
            </a:r>
            <a:endParaRPr sz="2100">
              <a:solidFill>
                <a:srgbClr val="FFFFFF"/>
              </a:solidFill>
              <a:latin typeface="Nunito"/>
              <a:ea typeface="Nunito"/>
              <a:cs typeface="Nunito"/>
              <a:sym typeface="Nunito"/>
            </a:endParaRPr>
          </a:p>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Field of view: &gt;42×42 arcmin</a:t>
            </a:r>
            <a:endParaRPr sz="2300">
              <a:solidFill>
                <a:srgbClr val="FFFFFF"/>
              </a:solidFill>
              <a:latin typeface="Nunito"/>
              <a:ea typeface="Nunito"/>
              <a:cs typeface="Nunito"/>
              <a:sym typeface="Nunito"/>
            </a:endParaRPr>
          </a:p>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Spatial resolution: &lt;5 arcsec square pixels</a:t>
            </a:r>
            <a:endParaRPr sz="2300">
              <a:solidFill>
                <a:srgbClr val="FFFFFF"/>
              </a:solidFill>
              <a:latin typeface="Nunito"/>
              <a:ea typeface="Nunito"/>
              <a:cs typeface="Nunito"/>
              <a:sym typeface="Nunito"/>
            </a:endParaRPr>
          </a:p>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Ensquared energy: &gt;50% in 7×7 arcsec</a:t>
            </a:r>
            <a:endParaRPr sz="2300">
              <a:solidFill>
                <a:srgbClr val="FFFFFF"/>
              </a:solidFill>
              <a:latin typeface="Nunito"/>
              <a:ea typeface="Nunito"/>
              <a:cs typeface="Nunito"/>
              <a:sym typeface="Nunito"/>
            </a:endParaRPr>
          </a:p>
          <a:p>
            <a:pPr indent="0" lvl="0" marL="457200" rtl="0" algn="l">
              <a:spcBef>
                <a:spcPts val="0"/>
              </a:spcBef>
              <a:spcAft>
                <a:spcPts val="0"/>
              </a:spcAft>
              <a:buNone/>
            </a:pPr>
            <a:r>
              <a:rPr lang="en" sz="2300">
                <a:solidFill>
                  <a:srgbClr val="FFFFFF"/>
                </a:solidFill>
                <a:latin typeface="Nunito"/>
                <a:ea typeface="Nunito"/>
                <a:cs typeface="Nunito"/>
                <a:sym typeface="Nunito"/>
              </a:rPr>
              <a:t>(43% for 94 Å bandpass)</a:t>
            </a:r>
            <a:endParaRPr sz="2300">
              <a:solidFill>
                <a:srgbClr val="FFFFFF"/>
              </a:solidFill>
              <a:latin typeface="Nunito"/>
              <a:ea typeface="Nunito"/>
              <a:cs typeface="Nunito"/>
              <a:sym typeface="Nunito"/>
            </a:endParaRPr>
          </a:p>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Six Channels: 94Å (FeXVIII), 131Å (FeVIII), 171Å (FeIX), 195Å (FeXII), 284Å (FeXV), 304Å (HeII)</a:t>
            </a:r>
            <a:endParaRPr sz="2300">
              <a:solidFill>
                <a:srgbClr val="FFFFFF"/>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ph type="title"/>
          </p:nvPr>
        </p:nvSpPr>
        <p:spPr>
          <a:xfrm>
            <a:off x="1089075" y="151125"/>
            <a:ext cx="6367800" cy="101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Overview of SUVI</a:t>
            </a:r>
            <a:endParaRPr/>
          </a:p>
          <a:p>
            <a:pPr indent="0" lvl="0" marL="0" rtl="0" algn="ctr">
              <a:spcBef>
                <a:spcPts val="0"/>
              </a:spcBef>
              <a:spcAft>
                <a:spcPts val="0"/>
              </a:spcAft>
              <a:buNone/>
            </a:pPr>
            <a:r>
              <a:rPr lang="en" sz="2400"/>
              <a:t>Key Instrument Operating Characteristics</a:t>
            </a:r>
            <a:endParaRPr sz="2400"/>
          </a:p>
        </p:txBody>
      </p:sp>
      <p:sp>
        <p:nvSpPr>
          <p:cNvPr id="121" name="Google Shape;12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
        <p:nvSpPr>
          <p:cNvPr id="122" name="Google Shape;122;p20"/>
          <p:cNvSpPr txBox="1"/>
          <p:nvPr/>
        </p:nvSpPr>
        <p:spPr>
          <a:xfrm>
            <a:off x="403700" y="1405500"/>
            <a:ext cx="6636900" cy="32577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1280×1280 pixel L1b Product Image</a:t>
            </a:r>
            <a:endParaRPr sz="2200">
              <a:solidFill>
                <a:srgbClr val="FFFFFF"/>
              </a:solidFill>
              <a:latin typeface="Nunito"/>
              <a:ea typeface="Nunito"/>
              <a:cs typeface="Nunito"/>
              <a:sym typeface="Nunito"/>
            </a:endParaRPr>
          </a:p>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2.5 arcsec pixels, 53.3×53.3 arcmin FOV</a:t>
            </a:r>
            <a:endParaRPr sz="2200">
              <a:solidFill>
                <a:srgbClr val="FFFFFF"/>
              </a:solidFill>
              <a:latin typeface="Nunito"/>
              <a:ea typeface="Nunito"/>
              <a:cs typeface="Nunito"/>
              <a:sym typeface="Nunito"/>
            </a:endParaRPr>
          </a:p>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14-bit CCD detector</a:t>
            </a:r>
            <a:endParaRPr sz="2200">
              <a:solidFill>
                <a:srgbClr val="FFFFFF"/>
              </a:solidFill>
              <a:latin typeface="Nunito"/>
              <a:ea typeface="Nunito"/>
              <a:cs typeface="Nunito"/>
              <a:sym typeface="Nunito"/>
            </a:endParaRPr>
          </a:p>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Entrance aperture selector – 6 positions</a:t>
            </a:r>
            <a:endParaRPr sz="2200">
              <a:solidFill>
                <a:srgbClr val="FFFFFF"/>
              </a:solidFill>
              <a:latin typeface="Nunito"/>
              <a:ea typeface="Nunito"/>
              <a:cs typeface="Nunito"/>
              <a:sym typeface="Nunito"/>
            </a:endParaRPr>
          </a:p>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2 Filter wheels:</a:t>
            </a:r>
            <a:endParaRPr sz="2200">
              <a:solidFill>
                <a:srgbClr val="FFFFFF"/>
              </a:solidFill>
              <a:latin typeface="Nunito"/>
              <a:ea typeface="Nunito"/>
              <a:cs typeface="Nunito"/>
              <a:sym typeface="Nunito"/>
            </a:endParaRPr>
          </a:p>
          <a:p>
            <a:pPr indent="-361950" lvl="1" marL="914400" rtl="0" algn="l">
              <a:lnSpc>
                <a:spcPct val="115000"/>
              </a:lnSpc>
              <a:spcBef>
                <a:spcPts val="0"/>
              </a:spcBef>
              <a:spcAft>
                <a:spcPts val="0"/>
              </a:spcAft>
              <a:buClr>
                <a:srgbClr val="FFFFFF"/>
              </a:buClr>
              <a:buSzPts val="2100"/>
              <a:buFont typeface="Nunito"/>
              <a:buChar char="○"/>
            </a:pPr>
            <a:r>
              <a:rPr lang="en" sz="2100">
                <a:solidFill>
                  <a:srgbClr val="FFFFFF"/>
                </a:solidFill>
                <a:latin typeface="Nunito"/>
                <a:ea typeface="Nunito"/>
                <a:cs typeface="Nunito"/>
                <a:sym typeface="Nunito"/>
              </a:rPr>
              <a:t>FW1: Open, Thin Al &amp; Zr, Thick Al &amp; Zr</a:t>
            </a:r>
            <a:endParaRPr sz="2100">
              <a:solidFill>
                <a:srgbClr val="FFFFFF"/>
              </a:solidFill>
              <a:latin typeface="Nunito"/>
              <a:ea typeface="Nunito"/>
              <a:cs typeface="Nunito"/>
              <a:sym typeface="Nunito"/>
            </a:endParaRPr>
          </a:p>
          <a:p>
            <a:pPr indent="-361950" lvl="1" marL="914400" rtl="0" algn="l">
              <a:lnSpc>
                <a:spcPct val="115000"/>
              </a:lnSpc>
              <a:spcBef>
                <a:spcPts val="0"/>
              </a:spcBef>
              <a:spcAft>
                <a:spcPts val="0"/>
              </a:spcAft>
              <a:buClr>
                <a:srgbClr val="FFFFFF"/>
              </a:buClr>
              <a:buSzPts val="2100"/>
              <a:buFont typeface="Nunito"/>
              <a:buChar char="○"/>
            </a:pPr>
            <a:r>
              <a:rPr lang="en" sz="2100">
                <a:solidFill>
                  <a:srgbClr val="FFFFFF"/>
                </a:solidFill>
                <a:latin typeface="Nunito"/>
                <a:ea typeface="Nunito"/>
                <a:cs typeface="Nunito"/>
                <a:sym typeface="Nunito"/>
              </a:rPr>
              <a:t>FW2: Glass, Open, Thin Al, Thin Zr, Thick Al</a:t>
            </a:r>
            <a:endParaRPr sz="2100">
              <a:solidFill>
                <a:srgbClr val="FFFFFF"/>
              </a:solidFill>
              <a:latin typeface="Nunito"/>
              <a:ea typeface="Nunito"/>
              <a:cs typeface="Nunito"/>
              <a:sym typeface="Nunito"/>
            </a:endParaRPr>
          </a:p>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4-photodiode guide telescope for pointing</a:t>
            </a:r>
            <a:endParaRPr sz="2200">
              <a:solidFill>
                <a:srgbClr val="FFFFFF"/>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
        <p:nvSpPr>
          <p:cNvPr id="128" name="Google Shape;128;p21"/>
          <p:cNvSpPr txBox="1"/>
          <p:nvPr/>
        </p:nvSpPr>
        <p:spPr>
          <a:xfrm>
            <a:off x="786975" y="0"/>
            <a:ext cx="5135700" cy="9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Nunito"/>
                <a:ea typeface="Nunito"/>
                <a:cs typeface="Nunito"/>
                <a:sym typeface="Nunito"/>
              </a:rPr>
              <a:t>GOES-16 SUVI</a:t>
            </a:r>
            <a:endParaRPr sz="2400">
              <a:solidFill>
                <a:schemeClr val="dk1"/>
              </a:solidFill>
              <a:latin typeface="Nunito"/>
              <a:ea typeface="Nunito"/>
              <a:cs typeface="Nunito"/>
              <a:sym typeface="Nunito"/>
            </a:endParaRPr>
          </a:p>
          <a:p>
            <a:pPr indent="0" lvl="0" marL="0" rtl="0" algn="ctr">
              <a:spcBef>
                <a:spcPts val="0"/>
              </a:spcBef>
              <a:spcAft>
                <a:spcPts val="0"/>
              </a:spcAft>
              <a:buNone/>
            </a:pPr>
            <a:r>
              <a:rPr lang="en" sz="1600">
                <a:solidFill>
                  <a:schemeClr val="dk1"/>
                </a:solidFill>
                <a:latin typeface="Nunito"/>
                <a:ea typeface="Nunito"/>
                <a:cs typeface="Nunito"/>
                <a:sym typeface="Nunito"/>
              </a:rPr>
              <a:t>Oct 16, 2020 (12:00 to 19:00 UT)</a:t>
            </a:r>
            <a:endParaRPr sz="600"/>
          </a:p>
        </p:txBody>
      </p:sp>
      <p:sp>
        <p:nvSpPr>
          <p:cNvPr id="129" name="Google Shape;129;p21"/>
          <p:cNvSpPr txBox="1"/>
          <p:nvPr/>
        </p:nvSpPr>
        <p:spPr>
          <a:xfrm>
            <a:off x="2544375" y="4338249"/>
            <a:ext cx="1855500" cy="47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a:ea typeface="Nunito"/>
                <a:cs typeface="Nunito"/>
                <a:sym typeface="Nunito"/>
              </a:rPr>
              <a:t>195Å</a:t>
            </a:r>
            <a:endParaRPr>
              <a:solidFill>
                <a:schemeClr val="dk1"/>
              </a:solidFill>
              <a:latin typeface="Nunito"/>
              <a:ea typeface="Nunito"/>
              <a:cs typeface="Nunito"/>
              <a:sym typeface="Nunito"/>
            </a:endParaRPr>
          </a:p>
        </p:txBody>
      </p:sp>
      <p:sp>
        <p:nvSpPr>
          <p:cNvPr id="130" name="Google Shape;130;p21"/>
          <p:cNvSpPr txBox="1"/>
          <p:nvPr/>
        </p:nvSpPr>
        <p:spPr>
          <a:xfrm>
            <a:off x="786975" y="4338250"/>
            <a:ext cx="1331100" cy="47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a:ea typeface="Nunito"/>
                <a:cs typeface="Nunito"/>
                <a:sym typeface="Nunito"/>
              </a:rPr>
              <a:t>304</a:t>
            </a:r>
            <a:r>
              <a:rPr lang="en">
                <a:solidFill>
                  <a:schemeClr val="dk1"/>
                </a:solidFill>
                <a:latin typeface="Nunito"/>
                <a:ea typeface="Nunito"/>
                <a:cs typeface="Nunito"/>
                <a:sym typeface="Nunito"/>
              </a:rPr>
              <a:t>Å</a:t>
            </a:r>
            <a:endParaRPr>
              <a:solidFill>
                <a:schemeClr val="dk1"/>
              </a:solidFill>
              <a:latin typeface="Nunito"/>
              <a:ea typeface="Nunito"/>
              <a:cs typeface="Nunito"/>
              <a:sym typeface="Nunito"/>
            </a:endParaRPr>
          </a:p>
        </p:txBody>
      </p:sp>
      <p:pic>
        <p:nvPicPr>
          <p:cNvPr id="131" name="Google Shape;131;p21" title="GOES-16_SUVI_304_195_195_diff_eruption_and_EUV_wave_20201016.mp4">
            <a:hlinkClick r:id="rId3"/>
          </p:cNvPr>
          <p:cNvPicPr preferRelativeResize="0"/>
          <p:nvPr/>
        </p:nvPicPr>
        <p:blipFill>
          <a:blip r:embed="rId4">
            <a:alphaModFix/>
          </a:blip>
          <a:stretch>
            <a:fillRect/>
          </a:stretch>
        </p:blipFill>
        <p:spPr>
          <a:xfrm>
            <a:off x="1282575" y="1083000"/>
            <a:ext cx="4730324" cy="3102849"/>
          </a:xfrm>
          <a:prstGeom prst="rect">
            <a:avLst/>
          </a:prstGeom>
          <a:noFill/>
          <a:ln>
            <a:noFill/>
          </a:ln>
        </p:spPr>
      </p:pic>
      <p:sp>
        <p:nvSpPr>
          <p:cNvPr id="132" name="Google Shape;132;p21"/>
          <p:cNvSpPr txBox="1"/>
          <p:nvPr/>
        </p:nvSpPr>
        <p:spPr>
          <a:xfrm>
            <a:off x="4268100" y="4338249"/>
            <a:ext cx="1855500" cy="47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a:ea typeface="Nunito"/>
                <a:cs typeface="Nunito"/>
                <a:sym typeface="Nunito"/>
              </a:rPr>
              <a:t>195Å</a:t>
            </a:r>
            <a:endParaRPr>
              <a:solidFill>
                <a:schemeClr val="dk1"/>
              </a:solidFill>
              <a:latin typeface="Nunito"/>
              <a:ea typeface="Nunito"/>
              <a:cs typeface="Nunito"/>
              <a:sym typeface="Nunito"/>
            </a:endParaRPr>
          </a:p>
          <a:p>
            <a:pPr indent="0" lvl="0" marL="0" rtl="0" algn="ctr">
              <a:spcBef>
                <a:spcPts val="0"/>
              </a:spcBef>
              <a:spcAft>
                <a:spcPts val="0"/>
              </a:spcAft>
              <a:buNone/>
            </a:pPr>
            <a:r>
              <a:rPr lang="en">
                <a:solidFill>
                  <a:schemeClr val="dk1"/>
                </a:solidFill>
                <a:latin typeface="Nunito"/>
                <a:ea typeface="Nunito"/>
                <a:cs typeface="Nunito"/>
                <a:sym typeface="Nunito"/>
              </a:rPr>
              <a:t>Difference images</a:t>
            </a:r>
            <a:endParaRPr>
              <a:solidFill>
                <a:schemeClr val="dk1"/>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name="jons_pspvr_theme">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